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74" r:id="rId1"/>
  </p:sldMasterIdLst>
  <p:notesMasterIdLst>
    <p:notesMasterId r:id="rId12"/>
  </p:notesMasterIdLst>
  <p:sldIdLst>
    <p:sldId id="381" r:id="rId2"/>
    <p:sldId id="396" r:id="rId3"/>
    <p:sldId id="383" r:id="rId4"/>
    <p:sldId id="382" r:id="rId5"/>
    <p:sldId id="403" r:id="rId6"/>
    <p:sldId id="397" r:id="rId7"/>
    <p:sldId id="401" r:id="rId8"/>
    <p:sldId id="400" r:id="rId9"/>
    <p:sldId id="402" r:id="rId10"/>
    <p:sldId id="399" r:id="rId11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  <a:srgbClr val="BFD4FD"/>
    <a:srgbClr val="CCECFF"/>
    <a:srgbClr val="0033CC"/>
    <a:srgbClr val="99CCFF"/>
    <a:srgbClr val="FFD1D1"/>
    <a:srgbClr val="3E7CF8"/>
    <a:srgbClr val="FF8F8F"/>
    <a:srgbClr val="FF6600"/>
    <a:srgbClr val="FA910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01" autoAdjust="0"/>
    <p:restoredTop sz="89273" autoAdjust="0"/>
  </p:normalViewPr>
  <p:slideViewPr>
    <p:cSldViewPr>
      <p:cViewPr>
        <p:scale>
          <a:sx n="100" d="100"/>
          <a:sy n="100" d="100"/>
        </p:scale>
        <p:origin x="-194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4" d="100"/>
        <a:sy n="144" d="100"/>
      </p:scale>
      <p:origin x="0" y="89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55C81-DC80-434E-B80E-25B9BEDCB979}" type="doc">
      <dgm:prSet loTypeId="urn:microsoft.com/office/officeart/2005/8/layout/target3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5FE83AD-164E-452C-9E82-44BAC8A8174C}">
      <dgm:prSet phldrT="[Текст]" custT="1"/>
      <dgm:spPr/>
      <dgm:t>
        <a:bodyPr/>
        <a:lstStyle/>
        <a:p>
          <a:pPr marL="0" indent="447675" algn="just"/>
          <a:r>
            <a:rPr lang="ru-RU" sz="1400" b="0" baseline="0" dirty="0" smtClean="0">
              <a:latin typeface="Times New Roman" pitchFamily="18" charset="0"/>
              <a:ea typeface="+mn-ea"/>
              <a:cs typeface="Times New Roman" pitchFamily="18" charset="0"/>
            </a:rPr>
            <a:t>Возможность проведения арендатором текущего и капитального ремонта арендуемого недвижимого имущества;</a:t>
          </a:r>
          <a:endParaRPr lang="ru-RU" sz="1400" dirty="0"/>
        </a:p>
      </dgm:t>
    </dgm:pt>
    <dgm:pt modelId="{1AC95104-6542-4EB0-A775-0BBBB8668E46}" type="parTrans" cxnId="{635CC695-2C91-4929-B624-6DB41471D87C}">
      <dgm:prSet/>
      <dgm:spPr/>
      <dgm:t>
        <a:bodyPr/>
        <a:lstStyle/>
        <a:p>
          <a:pPr algn="just"/>
          <a:endParaRPr lang="ru-RU" sz="2000"/>
        </a:p>
      </dgm:t>
    </dgm:pt>
    <dgm:pt modelId="{0093FFD1-36AF-40DC-B7EA-5C9EB518CBC4}" type="sibTrans" cxnId="{635CC695-2C91-4929-B624-6DB41471D87C}">
      <dgm:prSet/>
      <dgm:spPr/>
      <dgm:t>
        <a:bodyPr/>
        <a:lstStyle/>
        <a:p>
          <a:pPr algn="just"/>
          <a:endParaRPr lang="ru-RU" sz="2000"/>
        </a:p>
      </dgm:t>
    </dgm:pt>
    <dgm:pt modelId="{6AE32729-BD1D-43CF-BA6C-6C5BAFCACF3F}">
      <dgm:prSet phldrT="[Текст]" custT="1"/>
      <dgm:spPr/>
      <dgm:t>
        <a:bodyPr/>
        <a:lstStyle/>
        <a:p>
          <a:pPr marL="0" indent="447675" algn="just"/>
          <a:r>
            <a:rPr lang="ru-RU" sz="1400" b="0" baseline="0" dirty="0" smtClean="0">
              <a:latin typeface="Times New Roman" pitchFamily="18" charset="0"/>
              <a:ea typeface="+mn-ea"/>
              <a:cs typeface="Times New Roman" pitchFamily="18" charset="0"/>
            </a:rPr>
            <a:t>Ограничение срока договора аренды не более 5 лет (письмо </a:t>
          </a:r>
          <a:r>
            <a:rPr lang="ru-RU" sz="1400" b="0" baseline="0" dirty="0" err="1" smtClean="0">
              <a:latin typeface="Times New Roman" pitchFamily="18" charset="0"/>
              <a:ea typeface="+mn-ea"/>
              <a:cs typeface="Times New Roman" pitchFamily="18" charset="0"/>
            </a:rPr>
            <a:t>Росимущества</a:t>
          </a:r>
          <a:r>
            <a:rPr lang="ru-RU" sz="1400" b="0" baseline="0" dirty="0" smtClean="0">
              <a:latin typeface="Times New Roman" pitchFamily="18" charset="0"/>
              <a:ea typeface="+mn-ea"/>
              <a:cs typeface="Times New Roman" pitchFamily="18" charset="0"/>
            </a:rPr>
            <a:t> от 07.09.2015 № ОД-14/37010 </a:t>
          </a:r>
          <a:br>
            <a:rPr lang="ru-RU" sz="1400" b="0" baseline="0" dirty="0" smtClean="0"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400" b="0" baseline="0" dirty="0" smtClean="0">
              <a:latin typeface="Times New Roman" pitchFamily="18" charset="0"/>
              <a:ea typeface="+mn-ea"/>
              <a:cs typeface="Times New Roman" pitchFamily="18" charset="0"/>
            </a:rPr>
            <a:t>«О заключении </a:t>
          </a:r>
          <a:r>
            <a:rPr lang="ru-RU" sz="1600" b="0" baseline="0" dirty="0" smtClean="0">
              <a:latin typeface="Times New Roman" pitchFamily="18" charset="0"/>
              <a:ea typeface="+mn-ea"/>
              <a:cs typeface="Times New Roman" pitchFamily="18" charset="0"/>
            </a:rPr>
            <a:t>договоров</a:t>
          </a:r>
          <a:r>
            <a:rPr lang="ru-RU" sz="1400" b="0" baseline="0" dirty="0" smtClean="0">
              <a:latin typeface="Times New Roman" pitchFamily="18" charset="0"/>
              <a:ea typeface="+mn-ea"/>
              <a:cs typeface="Times New Roman" pitchFamily="18" charset="0"/>
            </a:rPr>
            <a:t> аренды федерального имущества»); </a:t>
          </a:r>
          <a:endParaRPr lang="ru-RU" sz="1400" dirty="0"/>
        </a:p>
      </dgm:t>
    </dgm:pt>
    <dgm:pt modelId="{9ACF003C-49DD-4D7D-A55D-5A9B2287960A}" type="parTrans" cxnId="{AE2CEC9F-F3B9-42DA-BE3F-7DF457E6433F}">
      <dgm:prSet/>
      <dgm:spPr/>
      <dgm:t>
        <a:bodyPr/>
        <a:lstStyle/>
        <a:p>
          <a:pPr algn="just"/>
          <a:endParaRPr lang="ru-RU" sz="2000"/>
        </a:p>
      </dgm:t>
    </dgm:pt>
    <dgm:pt modelId="{37D5E61C-5A2D-46F3-A4DE-85924D1BF403}" type="sibTrans" cxnId="{AE2CEC9F-F3B9-42DA-BE3F-7DF457E6433F}">
      <dgm:prSet/>
      <dgm:spPr/>
      <dgm:t>
        <a:bodyPr/>
        <a:lstStyle/>
        <a:p>
          <a:pPr algn="just"/>
          <a:endParaRPr lang="ru-RU" sz="2000"/>
        </a:p>
      </dgm:t>
    </dgm:pt>
    <dgm:pt modelId="{7B1D2590-2B58-465C-8EF3-484E8D456FBE}">
      <dgm:prSet phldrT="[Текст]" custT="1"/>
      <dgm:spPr/>
      <dgm:t>
        <a:bodyPr/>
        <a:lstStyle/>
        <a:p>
          <a:pPr marL="0" indent="447675" algn="just"/>
          <a:r>
            <a:rPr lang="ru-RU" sz="1400" b="0" baseline="0" dirty="0" smtClean="0">
              <a:latin typeface="Times New Roman" pitchFamily="18" charset="0"/>
              <a:ea typeface="+mn-ea"/>
              <a:cs typeface="Times New Roman" pitchFamily="18" charset="0"/>
            </a:rPr>
            <a:t>Невозможность проведения арендатором реконструкции арендуемого имущества (ГК РФ, ЗК РФ, </a:t>
          </a:r>
          <a:r>
            <a:rPr lang="ru-RU" sz="1400" b="0" baseline="0" dirty="0" err="1" smtClean="0">
              <a:latin typeface="Times New Roman" pitchFamily="18" charset="0"/>
              <a:ea typeface="+mn-ea"/>
              <a:cs typeface="Times New Roman" pitchFamily="18" charset="0"/>
            </a:rPr>
            <a:t>ГрК</a:t>
          </a:r>
          <a:r>
            <a:rPr lang="ru-RU" sz="1400" b="0" baseline="0" dirty="0" smtClean="0">
              <a:latin typeface="Times New Roman" pitchFamily="18" charset="0"/>
              <a:ea typeface="+mn-ea"/>
              <a:cs typeface="Times New Roman" pitchFamily="18" charset="0"/>
            </a:rPr>
            <a:t> РФ, постановление Правительства Российской Федерации от 03.04.2008 № 234, постановление Правительства Российской Федерации от 10.08.2007 № 505).</a:t>
          </a:r>
          <a:endParaRPr lang="ru-RU" sz="1400" dirty="0"/>
        </a:p>
      </dgm:t>
    </dgm:pt>
    <dgm:pt modelId="{2AF48AD2-2FEA-4961-B543-1E72AD87EC52}" type="parTrans" cxnId="{A94E9F60-32EE-4293-9877-25A01B6E161C}">
      <dgm:prSet/>
      <dgm:spPr/>
      <dgm:t>
        <a:bodyPr/>
        <a:lstStyle/>
        <a:p>
          <a:pPr algn="just"/>
          <a:endParaRPr lang="ru-RU" sz="2000"/>
        </a:p>
      </dgm:t>
    </dgm:pt>
    <dgm:pt modelId="{E6CC157E-D91D-4385-95B1-AC6383F4D0C1}" type="sibTrans" cxnId="{A94E9F60-32EE-4293-9877-25A01B6E161C}">
      <dgm:prSet/>
      <dgm:spPr/>
      <dgm:t>
        <a:bodyPr/>
        <a:lstStyle/>
        <a:p>
          <a:pPr algn="just"/>
          <a:endParaRPr lang="ru-RU" sz="2000"/>
        </a:p>
      </dgm:t>
    </dgm:pt>
    <dgm:pt modelId="{24A0B9F1-23BF-4E32-AA2B-3FB535F1E3D0}" type="pres">
      <dgm:prSet presAssocID="{FFA55C81-DC80-434E-B80E-25B9BEDCB97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2718B0-11E6-4DC2-9B01-713CB43E9CE8}" type="pres">
      <dgm:prSet presAssocID="{A5FE83AD-164E-452C-9E82-44BAC8A8174C}" presName="circle1" presStyleLbl="node1" presStyleIdx="0" presStyleCnt="3"/>
      <dgm:spPr/>
    </dgm:pt>
    <dgm:pt modelId="{74B03E63-9B8F-4EBF-A831-F86E29C82F27}" type="pres">
      <dgm:prSet presAssocID="{A5FE83AD-164E-452C-9E82-44BAC8A8174C}" presName="space" presStyleCnt="0"/>
      <dgm:spPr/>
    </dgm:pt>
    <dgm:pt modelId="{AA7ED275-4E7D-4761-B3D4-7D4079769F6E}" type="pres">
      <dgm:prSet presAssocID="{A5FE83AD-164E-452C-9E82-44BAC8A8174C}" presName="rect1" presStyleLbl="alignAcc1" presStyleIdx="0" presStyleCnt="3" custScaleY="98436"/>
      <dgm:spPr/>
      <dgm:t>
        <a:bodyPr/>
        <a:lstStyle/>
        <a:p>
          <a:endParaRPr lang="ru-RU"/>
        </a:p>
      </dgm:t>
    </dgm:pt>
    <dgm:pt modelId="{2DC450B9-3799-4416-9254-9AFC0772955D}" type="pres">
      <dgm:prSet presAssocID="{6AE32729-BD1D-43CF-BA6C-6C5BAFCACF3F}" presName="vertSpace2" presStyleLbl="node1" presStyleIdx="0" presStyleCnt="3"/>
      <dgm:spPr/>
    </dgm:pt>
    <dgm:pt modelId="{BDECFC7C-AC44-4F39-8F08-C02DB1BF9BB8}" type="pres">
      <dgm:prSet presAssocID="{6AE32729-BD1D-43CF-BA6C-6C5BAFCACF3F}" presName="circle2" presStyleLbl="node1" presStyleIdx="1" presStyleCnt="3"/>
      <dgm:spPr/>
    </dgm:pt>
    <dgm:pt modelId="{DA93CD30-4372-4F70-B72B-E8696D53FB32}" type="pres">
      <dgm:prSet presAssocID="{6AE32729-BD1D-43CF-BA6C-6C5BAFCACF3F}" presName="rect2" presStyleLbl="alignAcc1" presStyleIdx="1" presStyleCnt="3" custScaleY="104248"/>
      <dgm:spPr/>
      <dgm:t>
        <a:bodyPr/>
        <a:lstStyle/>
        <a:p>
          <a:endParaRPr lang="ru-RU"/>
        </a:p>
      </dgm:t>
    </dgm:pt>
    <dgm:pt modelId="{A368D76E-AD22-4DBD-B8FB-881671BFD58A}" type="pres">
      <dgm:prSet presAssocID="{7B1D2590-2B58-465C-8EF3-484E8D456FBE}" presName="vertSpace3" presStyleLbl="node1" presStyleIdx="1" presStyleCnt="3"/>
      <dgm:spPr/>
    </dgm:pt>
    <dgm:pt modelId="{722334A0-041F-468F-8071-D14FFDF62431}" type="pres">
      <dgm:prSet presAssocID="{7B1D2590-2B58-465C-8EF3-484E8D456FBE}" presName="circle3" presStyleLbl="node1" presStyleIdx="2" presStyleCnt="3"/>
      <dgm:spPr/>
    </dgm:pt>
    <dgm:pt modelId="{1002D7EE-D902-47C2-875D-532002B69E36}" type="pres">
      <dgm:prSet presAssocID="{7B1D2590-2B58-465C-8EF3-484E8D456FBE}" presName="rect3" presStyleLbl="alignAcc1" presStyleIdx="2" presStyleCnt="3" custScaleY="122080"/>
      <dgm:spPr/>
      <dgm:t>
        <a:bodyPr/>
        <a:lstStyle/>
        <a:p>
          <a:endParaRPr lang="ru-RU"/>
        </a:p>
      </dgm:t>
    </dgm:pt>
    <dgm:pt modelId="{36A0A1C7-977A-421A-A62F-9B1943F299C7}" type="pres">
      <dgm:prSet presAssocID="{A5FE83AD-164E-452C-9E82-44BAC8A8174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C167F-E277-464C-AC25-F64881B12619}" type="pres">
      <dgm:prSet presAssocID="{6AE32729-BD1D-43CF-BA6C-6C5BAFCACF3F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72825-DA13-4B2B-A6E1-97A31651A8DE}" type="pres">
      <dgm:prSet presAssocID="{7B1D2590-2B58-465C-8EF3-484E8D456FB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5A7862-0BE4-4E61-B300-AD863603C6C7}" type="presOf" srcId="{A5FE83AD-164E-452C-9E82-44BAC8A8174C}" destId="{AA7ED275-4E7D-4761-B3D4-7D4079769F6E}" srcOrd="0" destOrd="0" presId="urn:microsoft.com/office/officeart/2005/8/layout/target3"/>
    <dgm:cxn modelId="{AE2CEC9F-F3B9-42DA-BE3F-7DF457E6433F}" srcId="{FFA55C81-DC80-434E-B80E-25B9BEDCB979}" destId="{6AE32729-BD1D-43CF-BA6C-6C5BAFCACF3F}" srcOrd="1" destOrd="0" parTransId="{9ACF003C-49DD-4D7D-A55D-5A9B2287960A}" sibTransId="{37D5E61C-5A2D-46F3-A4DE-85924D1BF403}"/>
    <dgm:cxn modelId="{27A88634-67E7-4325-A9AB-AE3659B45E7B}" type="presOf" srcId="{6AE32729-BD1D-43CF-BA6C-6C5BAFCACF3F}" destId="{DA93CD30-4372-4F70-B72B-E8696D53FB32}" srcOrd="0" destOrd="0" presId="urn:microsoft.com/office/officeart/2005/8/layout/target3"/>
    <dgm:cxn modelId="{FD48FA84-0AE1-4F07-B068-774849F38E87}" type="presOf" srcId="{7B1D2590-2B58-465C-8EF3-484E8D456FBE}" destId="{1002D7EE-D902-47C2-875D-532002B69E36}" srcOrd="0" destOrd="0" presId="urn:microsoft.com/office/officeart/2005/8/layout/target3"/>
    <dgm:cxn modelId="{635CC695-2C91-4929-B624-6DB41471D87C}" srcId="{FFA55C81-DC80-434E-B80E-25B9BEDCB979}" destId="{A5FE83AD-164E-452C-9E82-44BAC8A8174C}" srcOrd="0" destOrd="0" parTransId="{1AC95104-6542-4EB0-A775-0BBBB8668E46}" sibTransId="{0093FFD1-36AF-40DC-B7EA-5C9EB518CBC4}"/>
    <dgm:cxn modelId="{CFAE4F8D-FA45-48D0-950A-E27CBBD71070}" type="presOf" srcId="{FFA55C81-DC80-434E-B80E-25B9BEDCB979}" destId="{24A0B9F1-23BF-4E32-AA2B-3FB535F1E3D0}" srcOrd="0" destOrd="0" presId="urn:microsoft.com/office/officeart/2005/8/layout/target3"/>
    <dgm:cxn modelId="{C495DD92-5C68-4660-AA52-D46D7EDC3B06}" type="presOf" srcId="{7B1D2590-2B58-465C-8EF3-484E8D456FBE}" destId="{27172825-DA13-4B2B-A6E1-97A31651A8DE}" srcOrd="1" destOrd="0" presId="urn:microsoft.com/office/officeart/2005/8/layout/target3"/>
    <dgm:cxn modelId="{AE11E740-3B6F-41AE-8378-805FA3E54A4F}" type="presOf" srcId="{6AE32729-BD1D-43CF-BA6C-6C5BAFCACF3F}" destId="{5F6C167F-E277-464C-AC25-F64881B12619}" srcOrd="1" destOrd="0" presId="urn:microsoft.com/office/officeart/2005/8/layout/target3"/>
    <dgm:cxn modelId="{A94E9F60-32EE-4293-9877-25A01B6E161C}" srcId="{FFA55C81-DC80-434E-B80E-25B9BEDCB979}" destId="{7B1D2590-2B58-465C-8EF3-484E8D456FBE}" srcOrd="2" destOrd="0" parTransId="{2AF48AD2-2FEA-4961-B543-1E72AD87EC52}" sibTransId="{E6CC157E-D91D-4385-95B1-AC6383F4D0C1}"/>
    <dgm:cxn modelId="{8F35502A-95D1-497D-86CC-8652034D19E8}" type="presOf" srcId="{A5FE83AD-164E-452C-9E82-44BAC8A8174C}" destId="{36A0A1C7-977A-421A-A62F-9B1943F299C7}" srcOrd="1" destOrd="0" presId="urn:microsoft.com/office/officeart/2005/8/layout/target3"/>
    <dgm:cxn modelId="{52123BC1-6AC1-4C31-B56F-5DFD84F7FD1D}" type="presParOf" srcId="{24A0B9F1-23BF-4E32-AA2B-3FB535F1E3D0}" destId="{1F2718B0-11E6-4DC2-9B01-713CB43E9CE8}" srcOrd="0" destOrd="0" presId="urn:microsoft.com/office/officeart/2005/8/layout/target3"/>
    <dgm:cxn modelId="{EA959E6B-B777-4314-8FF3-86D62923EEFC}" type="presParOf" srcId="{24A0B9F1-23BF-4E32-AA2B-3FB535F1E3D0}" destId="{74B03E63-9B8F-4EBF-A831-F86E29C82F27}" srcOrd="1" destOrd="0" presId="urn:microsoft.com/office/officeart/2005/8/layout/target3"/>
    <dgm:cxn modelId="{4FC37525-E307-436C-A2C8-AAD6AF5BD165}" type="presParOf" srcId="{24A0B9F1-23BF-4E32-AA2B-3FB535F1E3D0}" destId="{AA7ED275-4E7D-4761-B3D4-7D4079769F6E}" srcOrd="2" destOrd="0" presId="urn:microsoft.com/office/officeart/2005/8/layout/target3"/>
    <dgm:cxn modelId="{3CC15967-BA76-42B9-990C-CD135B201BB6}" type="presParOf" srcId="{24A0B9F1-23BF-4E32-AA2B-3FB535F1E3D0}" destId="{2DC450B9-3799-4416-9254-9AFC0772955D}" srcOrd="3" destOrd="0" presId="urn:microsoft.com/office/officeart/2005/8/layout/target3"/>
    <dgm:cxn modelId="{CEBD5125-1D7F-45AA-90B4-88455A63620A}" type="presParOf" srcId="{24A0B9F1-23BF-4E32-AA2B-3FB535F1E3D0}" destId="{BDECFC7C-AC44-4F39-8F08-C02DB1BF9BB8}" srcOrd="4" destOrd="0" presId="urn:microsoft.com/office/officeart/2005/8/layout/target3"/>
    <dgm:cxn modelId="{BE7AA26D-6FB1-4D48-80A5-66D7EB247536}" type="presParOf" srcId="{24A0B9F1-23BF-4E32-AA2B-3FB535F1E3D0}" destId="{DA93CD30-4372-4F70-B72B-E8696D53FB32}" srcOrd="5" destOrd="0" presId="urn:microsoft.com/office/officeart/2005/8/layout/target3"/>
    <dgm:cxn modelId="{E10C961C-8FC3-448A-9D25-E131B2450629}" type="presParOf" srcId="{24A0B9F1-23BF-4E32-AA2B-3FB535F1E3D0}" destId="{A368D76E-AD22-4DBD-B8FB-881671BFD58A}" srcOrd="6" destOrd="0" presId="urn:microsoft.com/office/officeart/2005/8/layout/target3"/>
    <dgm:cxn modelId="{35526D21-16B8-48A8-AFC1-D00B1B13424B}" type="presParOf" srcId="{24A0B9F1-23BF-4E32-AA2B-3FB535F1E3D0}" destId="{722334A0-041F-468F-8071-D14FFDF62431}" srcOrd="7" destOrd="0" presId="urn:microsoft.com/office/officeart/2005/8/layout/target3"/>
    <dgm:cxn modelId="{D4C59403-E7F2-46E7-BA96-2DE04E54A2B3}" type="presParOf" srcId="{24A0B9F1-23BF-4E32-AA2B-3FB535F1E3D0}" destId="{1002D7EE-D902-47C2-875D-532002B69E36}" srcOrd="8" destOrd="0" presId="urn:microsoft.com/office/officeart/2005/8/layout/target3"/>
    <dgm:cxn modelId="{C4A195BD-EF85-4583-A2C9-0279D12F6049}" type="presParOf" srcId="{24A0B9F1-23BF-4E32-AA2B-3FB535F1E3D0}" destId="{36A0A1C7-977A-421A-A62F-9B1943F299C7}" srcOrd="9" destOrd="0" presId="urn:microsoft.com/office/officeart/2005/8/layout/target3"/>
    <dgm:cxn modelId="{1458D62D-07DD-41FC-B421-CDD7A8A20EE2}" type="presParOf" srcId="{24A0B9F1-23BF-4E32-AA2B-3FB535F1E3D0}" destId="{5F6C167F-E277-464C-AC25-F64881B12619}" srcOrd="10" destOrd="0" presId="urn:microsoft.com/office/officeart/2005/8/layout/target3"/>
    <dgm:cxn modelId="{10BA4F9D-025D-45CD-8853-E780385E8059}" type="presParOf" srcId="{24A0B9F1-23BF-4E32-AA2B-3FB535F1E3D0}" destId="{27172825-DA13-4B2B-A6E1-97A31651A8D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AF5B78-06B2-4A23-BACC-F1A5697B434F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B1AA0C0-B92F-48C3-B3DA-8CCE4208E4B9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Объектом заключаемого концессионного соглашения является имущество, которое было передано установленным порядком арендатору в соответствии с договором аренды и 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соответствии с Законом № 115-ФЗ может быть объектом концессионного соглашения;</a:t>
          </a:r>
          <a:endParaRPr lang="ru-RU" sz="1400" dirty="0"/>
        </a:p>
      </dgm:t>
    </dgm:pt>
    <dgm:pt modelId="{62F5A59B-043F-4739-BB89-DB067DA88758}" type="parTrans" cxnId="{51F7906B-C3A8-4A76-AF11-D6CDD6C38825}">
      <dgm:prSet/>
      <dgm:spPr/>
      <dgm:t>
        <a:bodyPr/>
        <a:lstStyle/>
        <a:p>
          <a:endParaRPr lang="ru-RU"/>
        </a:p>
      </dgm:t>
    </dgm:pt>
    <dgm:pt modelId="{6491B071-7725-4A3F-9713-08E6F30D0536}" type="sibTrans" cxnId="{51F7906B-C3A8-4A76-AF11-D6CDD6C38825}">
      <dgm:prSet/>
      <dgm:spPr/>
      <dgm:t>
        <a:bodyPr/>
        <a:lstStyle/>
        <a:p>
          <a:endParaRPr lang="ru-RU"/>
        </a:p>
      </dgm:t>
    </dgm:pt>
    <dgm:pt modelId="{E43A25F1-AC3B-4F0B-85D4-C7A899BAECBB}">
      <dgm:prSet phldrT="[Текст]" custT="1"/>
      <dgm:spPr/>
      <dgm:t>
        <a:bodyPr/>
        <a:lstStyle/>
        <a:p>
          <a:pPr algn="just" rtl="0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Арендатор является медицинской организацией и осуществляет эксплуатацию указанного объекта целевым образом, включая оказание медицинской помощи в рамках программы государственных гарантий бесплатного оказания гражданам медицинской помощи или арендатором планируется оказание медицинской помощи в </a:t>
          </a:r>
          <a:r>
            <a:rPr lang="ru-RU" sz="1400" smtClean="0">
              <a:latin typeface="Times New Roman" pitchFamily="18" charset="0"/>
              <a:cs typeface="Times New Roman" pitchFamily="18" charset="0"/>
            </a:rPr>
            <a:t>рамках указанной программы; </a:t>
          </a:r>
          <a:endParaRPr lang="ru-RU" sz="1400" dirty="0"/>
        </a:p>
      </dgm:t>
    </dgm:pt>
    <dgm:pt modelId="{AD5A06FE-725C-4CD9-BAF6-E5608D9B434E}" type="parTrans" cxnId="{4A3E7F13-081D-4AEC-A094-B6C073938914}">
      <dgm:prSet/>
      <dgm:spPr/>
      <dgm:t>
        <a:bodyPr/>
        <a:lstStyle/>
        <a:p>
          <a:endParaRPr lang="ru-RU"/>
        </a:p>
      </dgm:t>
    </dgm:pt>
    <dgm:pt modelId="{D9CF81E4-B9A2-4DE3-ACAE-90627C6DFF8E}" type="sibTrans" cxnId="{4A3E7F13-081D-4AEC-A094-B6C073938914}">
      <dgm:prSet/>
      <dgm:spPr/>
      <dgm:t>
        <a:bodyPr/>
        <a:lstStyle/>
        <a:p>
          <a:endParaRPr lang="ru-RU"/>
        </a:p>
      </dgm:t>
    </dgm:pt>
    <dgm:pt modelId="{9383B2B8-43F7-4F39-B3DE-0DDE8987114F}">
      <dgm:prSet custT="1"/>
      <dgm:spPr/>
      <dgm:t>
        <a:bodyPr/>
        <a:lstStyle/>
        <a:p>
          <a:pPr algn="just" rtl="0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Арендатором проведены (планируются к проведению) мероприятия по реконструкции объекта аренды в соответствии с Законом № 115-ФЗ. </a:t>
          </a:r>
          <a:endParaRPr lang="ru-RU" sz="1400" dirty="0"/>
        </a:p>
      </dgm:t>
    </dgm:pt>
    <dgm:pt modelId="{1DBC16B1-7E77-42D9-B7BC-0DAF14DD12E6}" type="parTrans" cxnId="{09A8A2E4-A0DE-4E39-86D1-D32ACDDF9211}">
      <dgm:prSet/>
      <dgm:spPr/>
      <dgm:t>
        <a:bodyPr/>
        <a:lstStyle/>
        <a:p>
          <a:endParaRPr lang="ru-RU"/>
        </a:p>
      </dgm:t>
    </dgm:pt>
    <dgm:pt modelId="{4066987F-69A8-4321-AC0B-51BE4C8A8DCE}" type="sibTrans" cxnId="{09A8A2E4-A0DE-4E39-86D1-D32ACDDF9211}">
      <dgm:prSet/>
      <dgm:spPr/>
      <dgm:t>
        <a:bodyPr/>
        <a:lstStyle/>
        <a:p>
          <a:endParaRPr lang="ru-RU"/>
        </a:p>
      </dgm:t>
    </dgm:pt>
    <dgm:pt modelId="{6D4739BE-572B-457F-A7EC-A7DF18B11C01}" type="pres">
      <dgm:prSet presAssocID="{D7AF5B78-06B2-4A23-BACC-F1A5697B434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762B49-0AD1-4DF4-B46C-8BA2A0E9D8D2}" type="pres">
      <dgm:prSet presAssocID="{BB1AA0C0-B92F-48C3-B3DA-8CCE4208E4B9}" presName="parentLin" presStyleCnt="0"/>
      <dgm:spPr/>
    </dgm:pt>
    <dgm:pt modelId="{2BFE328F-EF71-45FF-A06C-6D490AA79632}" type="pres">
      <dgm:prSet presAssocID="{BB1AA0C0-B92F-48C3-B3DA-8CCE4208E4B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B387A30-C4E6-434F-8691-CAC589E8209D}" type="pres">
      <dgm:prSet presAssocID="{BB1AA0C0-B92F-48C3-B3DA-8CCE4208E4B9}" presName="parentText" presStyleLbl="node1" presStyleIdx="0" presStyleCnt="3" custScaleX="142308" custScaleY="1798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6C34E-13D3-44F9-B583-4B58B3F2F728}" type="pres">
      <dgm:prSet presAssocID="{BB1AA0C0-B92F-48C3-B3DA-8CCE4208E4B9}" presName="negativeSpace" presStyleCnt="0"/>
      <dgm:spPr/>
    </dgm:pt>
    <dgm:pt modelId="{664DD046-CB33-4644-BA92-F7E464CBCC9B}" type="pres">
      <dgm:prSet presAssocID="{BB1AA0C0-B92F-48C3-B3DA-8CCE4208E4B9}" presName="childText" presStyleLbl="conFgAcc1" presStyleIdx="0" presStyleCnt="3">
        <dgm:presLayoutVars>
          <dgm:bulletEnabled val="1"/>
        </dgm:presLayoutVars>
      </dgm:prSet>
      <dgm:spPr/>
    </dgm:pt>
    <dgm:pt modelId="{FE904D72-466A-4A91-9259-18F5D6CE86F4}" type="pres">
      <dgm:prSet presAssocID="{6491B071-7725-4A3F-9713-08E6F30D0536}" presName="spaceBetweenRectangles" presStyleCnt="0"/>
      <dgm:spPr/>
    </dgm:pt>
    <dgm:pt modelId="{31EA6B15-1E1E-4BD2-A11E-6096BBF166F3}" type="pres">
      <dgm:prSet presAssocID="{E43A25F1-AC3B-4F0B-85D4-C7A899BAECBB}" presName="parentLin" presStyleCnt="0"/>
      <dgm:spPr/>
    </dgm:pt>
    <dgm:pt modelId="{CB58B9B6-81D3-4070-86D4-F2050F52ED77}" type="pres">
      <dgm:prSet presAssocID="{E43A25F1-AC3B-4F0B-85D4-C7A899BAECB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2C1248E-F482-4EBA-990F-A868B9ED95B5}" type="pres">
      <dgm:prSet presAssocID="{E43A25F1-AC3B-4F0B-85D4-C7A899BAECBB}" presName="parentText" presStyleLbl="node1" presStyleIdx="1" presStyleCnt="3" custScaleX="161340" custScaleY="195058" custLinFactNeighborX="687" custLinFactNeighborY="126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D1D98-46D3-4BBE-9E61-EA3476A5DAB4}" type="pres">
      <dgm:prSet presAssocID="{E43A25F1-AC3B-4F0B-85D4-C7A899BAECBB}" presName="negativeSpace" presStyleCnt="0"/>
      <dgm:spPr/>
    </dgm:pt>
    <dgm:pt modelId="{54E9E141-C8B7-41CF-B334-8775548ADFB9}" type="pres">
      <dgm:prSet presAssocID="{E43A25F1-AC3B-4F0B-85D4-C7A899BAECBB}" presName="childText" presStyleLbl="conFgAcc1" presStyleIdx="1" presStyleCnt="3">
        <dgm:presLayoutVars>
          <dgm:bulletEnabled val="1"/>
        </dgm:presLayoutVars>
      </dgm:prSet>
      <dgm:spPr/>
    </dgm:pt>
    <dgm:pt modelId="{35CD5BEA-BFDB-442F-B7D4-C76C1AD328EF}" type="pres">
      <dgm:prSet presAssocID="{D9CF81E4-B9A2-4DE3-ACAE-90627C6DFF8E}" presName="spaceBetweenRectangles" presStyleCnt="0"/>
      <dgm:spPr/>
    </dgm:pt>
    <dgm:pt modelId="{5BBEC3FD-2A52-4AA0-B741-FCEC626C096B}" type="pres">
      <dgm:prSet presAssocID="{9383B2B8-43F7-4F39-B3DE-0DDE8987114F}" presName="parentLin" presStyleCnt="0"/>
      <dgm:spPr/>
    </dgm:pt>
    <dgm:pt modelId="{E131FD09-027B-45BA-BC32-EDC808039D1B}" type="pres">
      <dgm:prSet presAssocID="{9383B2B8-43F7-4F39-B3DE-0DDE8987114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C5988A7-28AD-439F-8941-8D9E9BB98075}" type="pres">
      <dgm:prSet presAssocID="{9383B2B8-43F7-4F39-B3DE-0DDE8987114F}" presName="parentText" presStyleLbl="node1" presStyleIdx="2" presStyleCnt="3" custScaleX="145962" custScaleY="1817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8538A0-C1CD-408D-88CD-D2986E23F123}" type="pres">
      <dgm:prSet presAssocID="{9383B2B8-43F7-4F39-B3DE-0DDE8987114F}" presName="negativeSpace" presStyleCnt="0"/>
      <dgm:spPr/>
    </dgm:pt>
    <dgm:pt modelId="{9C40025E-7CD3-4DFA-91D0-AB5B5CEA2694}" type="pres">
      <dgm:prSet presAssocID="{9383B2B8-43F7-4F39-B3DE-0DDE8987114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C65D71-185C-467A-86A9-D2BE9FD15CF3}" type="presOf" srcId="{BB1AA0C0-B92F-48C3-B3DA-8CCE4208E4B9}" destId="{2BFE328F-EF71-45FF-A06C-6D490AA79632}" srcOrd="0" destOrd="0" presId="urn:microsoft.com/office/officeart/2005/8/layout/list1"/>
    <dgm:cxn modelId="{51F7906B-C3A8-4A76-AF11-D6CDD6C38825}" srcId="{D7AF5B78-06B2-4A23-BACC-F1A5697B434F}" destId="{BB1AA0C0-B92F-48C3-B3DA-8CCE4208E4B9}" srcOrd="0" destOrd="0" parTransId="{62F5A59B-043F-4739-BB89-DB067DA88758}" sibTransId="{6491B071-7725-4A3F-9713-08E6F30D0536}"/>
    <dgm:cxn modelId="{417E2726-B8B0-4D9D-B5F3-E7E828875088}" type="presOf" srcId="{9383B2B8-43F7-4F39-B3DE-0DDE8987114F}" destId="{DC5988A7-28AD-439F-8941-8D9E9BB98075}" srcOrd="1" destOrd="0" presId="urn:microsoft.com/office/officeart/2005/8/layout/list1"/>
    <dgm:cxn modelId="{09A8A2E4-A0DE-4E39-86D1-D32ACDDF9211}" srcId="{D7AF5B78-06B2-4A23-BACC-F1A5697B434F}" destId="{9383B2B8-43F7-4F39-B3DE-0DDE8987114F}" srcOrd="2" destOrd="0" parTransId="{1DBC16B1-7E77-42D9-B7BC-0DAF14DD12E6}" sibTransId="{4066987F-69A8-4321-AC0B-51BE4C8A8DCE}"/>
    <dgm:cxn modelId="{4A3E7F13-081D-4AEC-A094-B6C073938914}" srcId="{D7AF5B78-06B2-4A23-BACC-F1A5697B434F}" destId="{E43A25F1-AC3B-4F0B-85D4-C7A899BAECBB}" srcOrd="1" destOrd="0" parTransId="{AD5A06FE-725C-4CD9-BAF6-E5608D9B434E}" sibTransId="{D9CF81E4-B9A2-4DE3-ACAE-90627C6DFF8E}"/>
    <dgm:cxn modelId="{303762A1-46F0-4A39-BA63-CB06FBB31119}" type="presOf" srcId="{BB1AA0C0-B92F-48C3-B3DA-8CCE4208E4B9}" destId="{9B387A30-C4E6-434F-8691-CAC589E8209D}" srcOrd="1" destOrd="0" presId="urn:microsoft.com/office/officeart/2005/8/layout/list1"/>
    <dgm:cxn modelId="{C920D690-43F8-4B15-84DE-F71995E4D948}" type="presOf" srcId="{9383B2B8-43F7-4F39-B3DE-0DDE8987114F}" destId="{E131FD09-027B-45BA-BC32-EDC808039D1B}" srcOrd="0" destOrd="0" presId="urn:microsoft.com/office/officeart/2005/8/layout/list1"/>
    <dgm:cxn modelId="{460430F7-F891-420E-A905-64A7433DC6A5}" type="presOf" srcId="{E43A25F1-AC3B-4F0B-85D4-C7A899BAECBB}" destId="{B2C1248E-F482-4EBA-990F-A868B9ED95B5}" srcOrd="1" destOrd="0" presId="urn:microsoft.com/office/officeart/2005/8/layout/list1"/>
    <dgm:cxn modelId="{2700BD4F-BD30-4BE6-B146-228024A43D07}" type="presOf" srcId="{E43A25F1-AC3B-4F0B-85D4-C7A899BAECBB}" destId="{CB58B9B6-81D3-4070-86D4-F2050F52ED77}" srcOrd="0" destOrd="0" presId="urn:microsoft.com/office/officeart/2005/8/layout/list1"/>
    <dgm:cxn modelId="{881E3DF4-2692-42FE-9D2A-17033E6DD6C9}" type="presOf" srcId="{D7AF5B78-06B2-4A23-BACC-F1A5697B434F}" destId="{6D4739BE-572B-457F-A7EC-A7DF18B11C01}" srcOrd="0" destOrd="0" presId="urn:microsoft.com/office/officeart/2005/8/layout/list1"/>
    <dgm:cxn modelId="{8D1AA60F-F925-4F7E-B28F-D9D9BD090521}" type="presParOf" srcId="{6D4739BE-572B-457F-A7EC-A7DF18B11C01}" destId="{B4762B49-0AD1-4DF4-B46C-8BA2A0E9D8D2}" srcOrd="0" destOrd="0" presId="urn:microsoft.com/office/officeart/2005/8/layout/list1"/>
    <dgm:cxn modelId="{F4F45D45-6857-4594-B231-A1C24BDB862C}" type="presParOf" srcId="{B4762B49-0AD1-4DF4-B46C-8BA2A0E9D8D2}" destId="{2BFE328F-EF71-45FF-A06C-6D490AA79632}" srcOrd="0" destOrd="0" presId="urn:microsoft.com/office/officeart/2005/8/layout/list1"/>
    <dgm:cxn modelId="{74C40768-87CE-453E-866D-F90A55B2782A}" type="presParOf" srcId="{B4762B49-0AD1-4DF4-B46C-8BA2A0E9D8D2}" destId="{9B387A30-C4E6-434F-8691-CAC589E8209D}" srcOrd="1" destOrd="0" presId="urn:microsoft.com/office/officeart/2005/8/layout/list1"/>
    <dgm:cxn modelId="{93BE7FCE-9663-4D8F-B856-B599F6108FFF}" type="presParOf" srcId="{6D4739BE-572B-457F-A7EC-A7DF18B11C01}" destId="{D2B6C34E-13D3-44F9-B583-4B58B3F2F728}" srcOrd="1" destOrd="0" presId="urn:microsoft.com/office/officeart/2005/8/layout/list1"/>
    <dgm:cxn modelId="{EF74676D-B9C2-4F2C-9274-995780BC41B8}" type="presParOf" srcId="{6D4739BE-572B-457F-A7EC-A7DF18B11C01}" destId="{664DD046-CB33-4644-BA92-F7E464CBCC9B}" srcOrd="2" destOrd="0" presId="urn:microsoft.com/office/officeart/2005/8/layout/list1"/>
    <dgm:cxn modelId="{845ED315-7AA3-413B-B9B5-ABC9FEC553F1}" type="presParOf" srcId="{6D4739BE-572B-457F-A7EC-A7DF18B11C01}" destId="{FE904D72-466A-4A91-9259-18F5D6CE86F4}" srcOrd="3" destOrd="0" presId="urn:microsoft.com/office/officeart/2005/8/layout/list1"/>
    <dgm:cxn modelId="{55B2F68B-6CD2-4856-A881-1DF894F10099}" type="presParOf" srcId="{6D4739BE-572B-457F-A7EC-A7DF18B11C01}" destId="{31EA6B15-1E1E-4BD2-A11E-6096BBF166F3}" srcOrd="4" destOrd="0" presId="urn:microsoft.com/office/officeart/2005/8/layout/list1"/>
    <dgm:cxn modelId="{BBF6FB82-DB81-487A-AAD5-688EE94CB5B6}" type="presParOf" srcId="{31EA6B15-1E1E-4BD2-A11E-6096BBF166F3}" destId="{CB58B9B6-81D3-4070-86D4-F2050F52ED77}" srcOrd="0" destOrd="0" presId="urn:microsoft.com/office/officeart/2005/8/layout/list1"/>
    <dgm:cxn modelId="{16526AC4-EC06-48E4-BF1B-F08A7EC24BDF}" type="presParOf" srcId="{31EA6B15-1E1E-4BD2-A11E-6096BBF166F3}" destId="{B2C1248E-F482-4EBA-990F-A868B9ED95B5}" srcOrd="1" destOrd="0" presId="urn:microsoft.com/office/officeart/2005/8/layout/list1"/>
    <dgm:cxn modelId="{5907AD3E-F1EE-4F92-85C7-828EC40C2D32}" type="presParOf" srcId="{6D4739BE-572B-457F-A7EC-A7DF18B11C01}" destId="{6C6D1D98-46D3-4BBE-9E61-EA3476A5DAB4}" srcOrd="5" destOrd="0" presId="urn:microsoft.com/office/officeart/2005/8/layout/list1"/>
    <dgm:cxn modelId="{796AC716-D457-4FBB-8E08-27A6E3A4A966}" type="presParOf" srcId="{6D4739BE-572B-457F-A7EC-A7DF18B11C01}" destId="{54E9E141-C8B7-41CF-B334-8775548ADFB9}" srcOrd="6" destOrd="0" presId="urn:microsoft.com/office/officeart/2005/8/layout/list1"/>
    <dgm:cxn modelId="{693D6B1D-3023-4139-B745-DFE9511D6F06}" type="presParOf" srcId="{6D4739BE-572B-457F-A7EC-A7DF18B11C01}" destId="{35CD5BEA-BFDB-442F-B7D4-C76C1AD328EF}" srcOrd="7" destOrd="0" presId="urn:microsoft.com/office/officeart/2005/8/layout/list1"/>
    <dgm:cxn modelId="{0DF5B661-D125-461A-B6F9-62B05337CA30}" type="presParOf" srcId="{6D4739BE-572B-457F-A7EC-A7DF18B11C01}" destId="{5BBEC3FD-2A52-4AA0-B741-FCEC626C096B}" srcOrd="8" destOrd="0" presId="urn:microsoft.com/office/officeart/2005/8/layout/list1"/>
    <dgm:cxn modelId="{499BB6DF-5A67-4A01-91FD-F905581704AA}" type="presParOf" srcId="{5BBEC3FD-2A52-4AA0-B741-FCEC626C096B}" destId="{E131FD09-027B-45BA-BC32-EDC808039D1B}" srcOrd="0" destOrd="0" presId="urn:microsoft.com/office/officeart/2005/8/layout/list1"/>
    <dgm:cxn modelId="{BDF4C692-7753-449B-A249-02F22E95D6D9}" type="presParOf" srcId="{5BBEC3FD-2A52-4AA0-B741-FCEC626C096B}" destId="{DC5988A7-28AD-439F-8941-8D9E9BB98075}" srcOrd="1" destOrd="0" presId="urn:microsoft.com/office/officeart/2005/8/layout/list1"/>
    <dgm:cxn modelId="{D68E2E75-C5C7-466C-9067-E1BC9FC47140}" type="presParOf" srcId="{6D4739BE-572B-457F-A7EC-A7DF18B11C01}" destId="{2C8538A0-C1CD-408D-88CD-D2986E23F123}" srcOrd="9" destOrd="0" presId="urn:microsoft.com/office/officeart/2005/8/layout/list1"/>
    <dgm:cxn modelId="{3918CF24-8403-4198-A6B5-7E83EF70B54E}" type="presParOf" srcId="{6D4739BE-572B-457F-A7EC-A7DF18B11C01}" destId="{9C40025E-7CD3-4DFA-91D0-AB5B5CEA269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98AAAA-4FD1-4D74-83CC-8D7CBE1E3CE6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A50852-C9A9-4AE0-9C90-78C14621B2C9}">
      <dgm:prSet phldrT="[Текст]"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1. Принять к сведению доклад члена Координационного совета, заместителя директора Департамента инфраструктурного развития и государственно-частного партнерства Минздрава России К.А.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Хрянина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по указанному вопросу повестки дня;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7B39B01B-C619-4063-97A0-0146701B11B4}" type="parTrans" cxnId="{E71543C8-1BF5-4471-B2F6-97EF41AB9C24}">
      <dgm:prSet/>
      <dgm:spPr/>
      <dgm:t>
        <a:bodyPr/>
        <a:lstStyle/>
        <a:p>
          <a:endParaRPr lang="ru-RU"/>
        </a:p>
      </dgm:t>
    </dgm:pt>
    <dgm:pt modelId="{DE95A6B5-C715-496C-9DC6-8F89132CECFC}" type="sibTrans" cxnId="{E71543C8-1BF5-4471-B2F6-97EF41AB9C24}">
      <dgm:prSet/>
      <dgm:spPr/>
      <dgm:t>
        <a:bodyPr/>
        <a:lstStyle/>
        <a:p>
          <a:endParaRPr lang="ru-RU"/>
        </a:p>
      </dgm:t>
    </dgm:pt>
    <dgm:pt modelId="{A2388292-65CD-4642-8418-E12E9043D881}">
      <dgm:prSet phldrT="[Текст]"/>
      <dgm:spPr/>
      <dgm:t>
        <a:bodyPr/>
        <a:lstStyle/>
        <a:p>
          <a:pPr algn="just"/>
          <a:r>
            <a:rPr lang="ru-RU" b="1" dirty="0" smtClean="0">
              <a:latin typeface="Times New Roman" pitchFamily="18" charset="0"/>
              <a:cs typeface="Times New Roman" pitchFamily="18" charset="0"/>
            </a:rPr>
            <a:t>3. Минэкономразвития России совместно с Минздравом России и другими заинтересованными федеральными органами исполнительной власти в рамках реализации Плана мероприятий («дорожной карты») по развитию инструментария государственно-частного партнёрства, утвержденного Председателем Правительства Российской Федерации Д.А. Медведевым от 05.03.2018                                         № 1775п-П9,  дополнительно проработать вопросы относительно: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C17336FF-403B-471D-8322-DD7A3285ADDB}" type="parTrans" cxnId="{F9D0A6D6-8150-43AE-B9BA-DBEE0EB3ECE1}">
      <dgm:prSet/>
      <dgm:spPr/>
      <dgm:t>
        <a:bodyPr/>
        <a:lstStyle/>
        <a:p>
          <a:endParaRPr lang="ru-RU"/>
        </a:p>
      </dgm:t>
    </dgm:pt>
    <dgm:pt modelId="{1D2140AF-D988-458E-99DA-550A995B6A57}" type="sibTrans" cxnId="{F9D0A6D6-8150-43AE-B9BA-DBEE0EB3ECE1}">
      <dgm:prSet/>
      <dgm:spPr/>
      <dgm:t>
        <a:bodyPr/>
        <a:lstStyle/>
        <a:p>
          <a:endParaRPr lang="ru-RU"/>
        </a:p>
      </dgm:t>
    </dgm:pt>
    <dgm:pt modelId="{0BF681EF-8065-45EC-ABCA-8A3D43A0EF0E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необходимости внесения изменений в Федеральный закон от 21.07.2005 № 115-ФЗ 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«О концессионных соглашениях», предусматривающих особенности реконструкции и эксплуатации концессионером помещения как самостоятельных объектов концессионных соглашений, а также основания заключения концессионных соглашений в отношении федеральных объектов здравоохранения по решению Правительства Российской Федерации без проведения конкурса;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7D033B2-28DD-4841-918B-90E4AB3A7C1E}" type="parTrans" cxnId="{BC759606-1C60-43F2-9C55-E5BDE86633CF}">
      <dgm:prSet/>
      <dgm:spPr/>
      <dgm:t>
        <a:bodyPr/>
        <a:lstStyle/>
        <a:p>
          <a:endParaRPr lang="ru-RU"/>
        </a:p>
      </dgm:t>
    </dgm:pt>
    <dgm:pt modelId="{6CA5C160-3E7D-4EE9-BF7C-F81132C57936}" type="sibTrans" cxnId="{BC759606-1C60-43F2-9C55-E5BDE86633CF}">
      <dgm:prSet/>
      <dgm:spPr/>
      <dgm:t>
        <a:bodyPr/>
        <a:lstStyle/>
        <a:p>
          <a:endParaRPr lang="ru-RU"/>
        </a:p>
      </dgm:t>
    </dgm:pt>
    <dgm:pt modelId="{CA819F60-5E61-4AE9-8D2D-5507DB7EE292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уточнения разработанных в 2016 году Минэкономразвития России совместно 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 заинтересованными федеральными органами исполнительной власти Рекомендаций по реализации проектов государственно-частного партнерства особенностями реализации концессионных проектов 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отношении помещений.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F42B855-DCC2-4F4D-BD43-552ADC778574}" type="parTrans" cxnId="{349A1E36-D2E9-4C90-974E-B0BAAB329C63}">
      <dgm:prSet/>
      <dgm:spPr/>
      <dgm:t>
        <a:bodyPr/>
        <a:lstStyle/>
        <a:p>
          <a:endParaRPr lang="ru-RU"/>
        </a:p>
      </dgm:t>
    </dgm:pt>
    <dgm:pt modelId="{0D33A1D4-F920-4084-967E-8DCDA80A41A5}" type="sibTrans" cxnId="{349A1E36-D2E9-4C90-974E-B0BAAB329C63}">
      <dgm:prSet/>
      <dgm:spPr/>
      <dgm:t>
        <a:bodyPr/>
        <a:lstStyle/>
        <a:p>
          <a:endParaRPr lang="ru-RU"/>
        </a:p>
      </dgm:t>
    </dgm:pt>
    <dgm:pt modelId="{A6D7DB8A-8CCC-4319-8FFC-20364639A503}">
      <dgm:prSet phldrT="[Текст]"/>
      <dgm:spPr/>
      <dgm:t>
        <a:bodyPr/>
        <a:lstStyle/>
        <a:p>
          <a:pPr algn="just" rtl="0"/>
          <a:r>
            <a:rPr lang="ru-RU" b="1" dirty="0" smtClean="0">
              <a:latin typeface="Times New Roman" pitchFamily="18" charset="0"/>
              <a:cs typeface="Times New Roman" pitchFamily="18" charset="0"/>
            </a:rPr>
            <a:t>2. Поддержать позицию Минздрава России относительно возможности заключения концессионных соглашений в отношении помещений как самостоятельных объектов концессионных соглашений, а также оснований заключения концессионных соглашений в отношении федеральных объектов здравоохранения по решению Правительства Российской Федерации без проведения конкурса;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09ED7755-B709-4CBF-BF24-2787DF2156B6}" type="parTrans" cxnId="{7CE0DC51-7B10-4C07-B586-D371057AF29F}">
      <dgm:prSet/>
      <dgm:spPr/>
      <dgm:t>
        <a:bodyPr/>
        <a:lstStyle/>
        <a:p>
          <a:endParaRPr lang="ru-RU"/>
        </a:p>
      </dgm:t>
    </dgm:pt>
    <dgm:pt modelId="{B5780E98-E163-406F-A218-5B51DF9B90F8}" type="sibTrans" cxnId="{7CE0DC51-7B10-4C07-B586-D371057AF29F}">
      <dgm:prSet/>
      <dgm:spPr/>
      <dgm:t>
        <a:bodyPr/>
        <a:lstStyle/>
        <a:p>
          <a:endParaRPr lang="ru-RU"/>
        </a:p>
      </dgm:t>
    </dgm:pt>
    <dgm:pt modelId="{92D2E81F-6BA1-4BA9-AD88-038CE4AF84D0}" type="pres">
      <dgm:prSet presAssocID="{8298AAAA-4FD1-4D74-83CC-8D7CBE1E3C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2E228B-F408-4078-BB73-48CD172DC43E}" type="pres">
      <dgm:prSet presAssocID="{F9A50852-C9A9-4AE0-9C90-78C14621B2C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631F1-D085-4979-9BDF-0E6F3CBE480C}" type="pres">
      <dgm:prSet presAssocID="{DE95A6B5-C715-496C-9DC6-8F89132CECFC}" presName="spacer" presStyleCnt="0"/>
      <dgm:spPr/>
    </dgm:pt>
    <dgm:pt modelId="{A8C09A8F-5258-4AD7-B2C9-E521361E7954}" type="pres">
      <dgm:prSet presAssocID="{A6D7DB8A-8CCC-4319-8FFC-20364639A50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2DDCC-FE3E-4083-B501-209709289050}" type="pres">
      <dgm:prSet presAssocID="{B5780E98-E163-406F-A218-5B51DF9B90F8}" presName="spacer" presStyleCnt="0"/>
      <dgm:spPr/>
    </dgm:pt>
    <dgm:pt modelId="{C47C499F-3E9F-4B58-BE55-901858AA0C47}" type="pres">
      <dgm:prSet presAssocID="{A2388292-65CD-4642-8418-E12E9043D88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C9B26-73E2-49DD-9A84-3CECC331A3AB}" type="pres">
      <dgm:prSet presAssocID="{A2388292-65CD-4642-8418-E12E9043D88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688A25-CF8F-455C-BBDE-FE13AD8FD6E3}" type="presOf" srcId="{F9A50852-C9A9-4AE0-9C90-78C14621B2C9}" destId="{D02E228B-F408-4078-BB73-48CD172DC43E}" srcOrd="0" destOrd="0" presId="urn:microsoft.com/office/officeart/2005/8/layout/vList2"/>
    <dgm:cxn modelId="{BC759606-1C60-43F2-9C55-E5BDE86633CF}" srcId="{A2388292-65CD-4642-8418-E12E9043D881}" destId="{0BF681EF-8065-45EC-ABCA-8A3D43A0EF0E}" srcOrd="0" destOrd="0" parTransId="{57D033B2-28DD-4841-918B-90E4AB3A7C1E}" sibTransId="{6CA5C160-3E7D-4EE9-BF7C-F81132C57936}"/>
    <dgm:cxn modelId="{7CE0DC51-7B10-4C07-B586-D371057AF29F}" srcId="{8298AAAA-4FD1-4D74-83CC-8D7CBE1E3CE6}" destId="{A6D7DB8A-8CCC-4319-8FFC-20364639A503}" srcOrd="1" destOrd="0" parTransId="{09ED7755-B709-4CBF-BF24-2787DF2156B6}" sibTransId="{B5780E98-E163-406F-A218-5B51DF9B90F8}"/>
    <dgm:cxn modelId="{9307E7CF-B308-4CDE-8D93-B4D3C01BDA37}" type="presOf" srcId="{A6D7DB8A-8CCC-4319-8FFC-20364639A503}" destId="{A8C09A8F-5258-4AD7-B2C9-E521361E7954}" srcOrd="0" destOrd="0" presId="urn:microsoft.com/office/officeart/2005/8/layout/vList2"/>
    <dgm:cxn modelId="{BE4C3F24-6A5A-4D47-BA6E-9408CC310A3B}" type="presOf" srcId="{A2388292-65CD-4642-8418-E12E9043D881}" destId="{C47C499F-3E9F-4B58-BE55-901858AA0C47}" srcOrd="0" destOrd="0" presId="urn:microsoft.com/office/officeart/2005/8/layout/vList2"/>
    <dgm:cxn modelId="{349A1E36-D2E9-4C90-974E-B0BAAB329C63}" srcId="{A2388292-65CD-4642-8418-E12E9043D881}" destId="{CA819F60-5E61-4AE9-8D2D-5507DB7EE292}" srcOrd="1" destOrd="0" parTransId="{4F42B855-DCC2-4F4D-BD43-552ADC778574}" sibTransId="{0D33A1D4-F920-4084-967E-8DCDA80A41A5}"/>
    <dgm:cxn modelId="{F9D0A6D6-8150-43AE-B9BA-DBEE0EB3ECE1}" srcId="{8298AAAA-4FD1-4D74-83CC-8D7CBE1E3CE6}" destId="{A2388292-65CD-4642-8418-E12E9043D881}" srcOrd="2" destOrd="0" parTransId="{C17336FF-403B-471D-8322-DD7A3285ADDB}" sibTransId="{1D2140AF-D988-458E-99DA-550A995B6A57}"/>
    <dgm:cxn modelId="{650BE4D0-D529-43A1-89A3-BBEF7CB11907}" type="presOf" srcId="{CA819F60-5E61-4AE9-8D2D-5507DB7EE292}" destId="{260C9B26-73E2-49DD-9A84-3CECC331A3AB}" srcOrd="0" destOrd="1" presId="urn:microsoft.com/office/officeart/2005/8/layout/vList2"/>
    <dgm:cxn modelId="{D7F384CF-5BB7-41CF-8CD1-D8E5ED877D23}" type="presOf" srcId="{0BF681EF-8065-45EC-ABCA-8A3D43A0EF0E}" destId="{260C9B26-73E2-49DD-9A84-3CECC331A3AB}" srcOrd="0" destOrd="0" presId="urn:microsoft.com/office/officeart/2005/8/layout/vList2"/>
    <dgm:cxn modelId="{E71543C8-1BF5-4471-B2F6-97EF41AB9C24}" srcId="{8298AAAA-4FD1-4D74-83CC-8D7CBE1E3CE6}" destId="{F9A50852-C9A9-4AE0-9C90-78C14621B2C9}" srcOrd="0" destOrd="0" parTransId="{7B39B01B-C619-4063-97A0-0146701B11B4}" sibTransId="{DE95A6B5-C715-496C-9DC6-8F89132CECFC}"/>
    <dgm:cxn modelId="{C2046F19-E750-4D97-B0A8-379AE4F25DCF}" type="presOf" srcId="{8298AAAA-4FD1-4D74-83CC-8D7CBE1E3CE6}" destId="{92D2E81F-6BA1-4BA9-AD88-038CE4AF84D0}" srcOrd="0" destOrd="0" presId="urn:microsoft.com/office/officeart/2005/8/layout/vList2"/>
    <dgm:cxn modelId="{B9566848-529F-47B7-80E9-F887D0E91235}" type="presParOf" srcId="{92D2E81F-6BA1-4BA9-AD88-038CE4AF84D0}" destId="{D02E228B-F408-4078-BB73-48CD172DC43E}" srcOrd="0" destOrd="0" presId="urn:microsoft.com/office/officeart/2005/8/layout/vList2"/>
    <dgm:cxn modelId="{1A5B45D0-4D96-4CD1-9172-CB1B903AA148}" type="presParOf" srcId="{92D2E81F-6BA1-4BA9-AD88-038CE4AF84D0}" destId="{A7C631F1-D085-4979-9BDF-0E6F3CBE480C}" srcOrd="1" destOrd="0" presId="urn:microsoft.com/office/officeart/2005/8/layout/vList2"/>
    <dgm:cxn modelId="{F63B7FBB-87E1-4F8B-8F2F-9E6BD3498A52}" type="presParOf" srcId="{92D2E81F-6BA1-4BA9-AD88-038CE4AF84D0}" destId="{A8C09A8F-5258-4AD7-B2C9-E521361E7954}" srcOrd="2" destOrd="0" presId="urn:microsoft.com/office/officeart/2005/8/layout/vList2"/>
    <dgm:cxn modelId="{FD01D311-F2FD-4A9C-96B4-A7C4533BC627}" type="presParOf" srcId="{92D2E81F-6BA1-4BA9-AD88-038CE4AF84D0}" destId="{9082DDCC-FE3E-4083-B501-209709289050}" srcOrd="3" destOrd="0" presId="urn:microsoft.com/office/officeart/2005/8/layout/vList2"/>
    <dgm:cxn modelId="{E9BF15E0-14A4-47E9-B3FA-2D0260A6C589}" type="presParOf" srcId="{92D2E81F-6BA1-4BA9-AD88-038CE4AF84D0}" destId="{C47C499F-3E9F-4B58-BE55-901858AA0C47}" srcOrd="4" destOrd="0" presId="urn:microsoft.com/office/officeart/2005/8/layout/vList2"/>
    <dgm:cxn modelId="{6126997D-7A8D-4934-9EF4-58A49DD9CDB2}" type="presParOf" srcId="{92D2E81F-6BA1-4BA9-AD88-038CE4AF84D0}" destId="{260C9B26-73E2-49DD-9A84-3CECC331A3A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2718B0-11E6-4DC2-9B01-713CB43E9CE8}">
      <dsp:nvSpPr>
        <dsp:cNvPr id="0" name=""/>
        <dsp:cNvSpPr/>
      </dsp:nvSpPr>
      <dsp:spPr>
        <a:xfrm>
          <a:off x="0" y="368029"/>
          <a:ext cx="4032244" cy="403224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7ED275-4E7D-4761-B3D4-7D4079769F6E}">
      <dsp:nvSpPr>
        <dsp:cNvPr id="0" name=""/>
        <dsp:cNvSpPr/>
      </dsp:nvSpPr>
      <dsp:spPr>
        <a:xfrm>
          <a:off x="2016122" y="399561"/>
          <a:ext cx="4704285" cy="39691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447675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baseline="0" dirty="0" smtClean="0">
              <a:latin typeface="Times New Roman" pitchFamily="18" charset="0"/>
              <a:ea typeface="+mn-ea"/>
              <a:cs typeface="Times New Roman" pitchFamily="18" charset="0"/>
            </a:rPr>
            <a:t>Возможность проведения арендатором текущего и капитального ремонта арендуемого недвижимого имущества;</a:t>
          </a:r>
          <a:endParaRPr lang="ru-RU" sz="1400" kern="1200" dirty="0"/>
        </a:p>
      </dsp:txBody>
      <dsp:txXfrm>
        <a:off x="2016122" y="399561"/>
        <a:ext cx="4704285" cy="1190756"/>
      </dsp:txXfrm>
    </dsp:sp>
    <dsp:sp modelId="{BDECFC7C-AC44-4F39-8F08-C02DB1BF9BB8}">
      <dsp:nvSpPr>
        <dsp:cNvPr id="0" name=""/>
        <dsp:cNvSpPr/>
      </dsp:nvSpPr>
      <dsp:spPr>
        <a:xfrm>
          <a:off x="705644" y="1577705"/>
          <a:ext cx="2620956" cy="262095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3CD30-4372-4F70-B72B-E8696D53FB32}">
      <dsp:nvSpPr>
        <dsp:cNvPr id="0" name=""/>
        <dsp:cNvSpPr/>
      </dsp:nvSpPr>
      <dsp:spPr>
        <a:xfrm>
          <a:off x="2016122" y="1522036"/>
          <a:ext cx="4704285" cy="27322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53123"/>
              <a:satOff val="-2196"/>
              <a:lumOff val="128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447675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baseline="0" dirty="0" smtClean="0">
              <a:latin typeface="Times New Roman" pitchFamily="18" charset="0"/>
              <a:ea typeface="+mn-ea"/>
              <a:cs typeface="Times New Roman" pitchFamily="18" charset="0"/>
            </a:rPr>
            <a:t>Ограничение срока договора аренды не более 5 лет (письмо </a:t>
          </a:r>
          <a:r>
            <a:rPr lang="ru-RU" sz="1400" b="0" kern="1200" baseline="0" dirty="0" err="1" smtClean="0">
              <a:latin typeface="Times New Roman" pitchFamily="18" charset="0"/>
              <a:ea typeface="+mn-ea"/>
              <a:cs typeface="Times New Roman" pitchFamily="18" charset="0"/>
            </a:rPr>
            <a:t>Росимущества</a:t>
          </a:r>
          <a:r>
            <a:rPr lang="ru-RU" sz="1400" b="0" kern="1200" baseline="0" dirty="0" smtClean="0">
              <a:latin typeface="Times New Roman" pitchFamily="18" charset="0"/>
              <a:ea typeface="+mn-ea"/>
              <a:cs typeface="Times New Roman" pitchFamily="18" charset="0"/>
            </a:rPr>
            <a:t> от 07.09.2015 № ОД-14/37010 </a:t>
          </a:r>
          <a:br>
            <a:rPr lang="ru-RU" sz="1400" b="0" kern="1200" baseline="0" dirty="0" smtClean="0">
              <a:latin typeface="Times New Roman" pitchFamily="18" charset="0"/>
              <a:ea typeface="+mn-ea"/>
              <a:cs typeface="Times New Roman" pitchFamily="18" charset="0"/>
            </a:rPr>
          </a:br>
          <a:r>
            <a:rPr lang="ru-RU" sz="1400" b="0" kern="1200" baseline="0" dirty="0" smtClean="0">
              <a:latin typeface="Times New Roman" pitchFamily="18" charset="0"/>
              <a:ea typeface="+mn-ea"/>
              <a:cs typeface="Times New Roman" pitchFamily="18" charset="0"/>
            </a:rPr>
            <a:t>«О заключении </a:t>
          </a:r>
          <a:r>
            <a:rPr lang="ru-RU" sz="1600" b="0" kern="1200" baseline="0" dirty="0" smtClean="0">
              <a:latin typeface="Times New Roman" pitchFamily="18" charset="0"/>
              <a:ea typeface="+mn-ea"/>
              <a:cs typeface="Times New Roman" pitchFamily="18" charset="0"/>
            </a:rPr>
            <a:t>договоров</a:t>
          </a:r>
          <a:r>
            <a:rPr lang="ru-RU" sz="1400" b="0" kern="1200" baseline="0" dirty="0" smtClean="0">
              <a:latin typeface="Times New Roman" pitchFamily="18" charset="0"/>
              <a:ea typeface="+mn-ea"/>
              <a:cs typeface="Times New Roman" pitchFamily="18" charset="0"/>
            </a:rPr>
            <a:t> аренды федерального имущества»); </a:t>
          </a:r>
          <a:endParaRPr lang="ru-RU" sz="1400" kern="1200" dirty="0"/>
        </a:p>
      </dsp:txBody>
      <dsp:txXfrm>
        <a:off x="2016122" y="1522036"/>
        <a:ext cx="4704285" cy="1261058"/>
      </dsp:txXfrm>
    </dsp:sp>
    <dsp:sp modelId="{722334A0-041F-468F-8071-D14FFDF62431}">
      <dsp:nvSpPr>
        <dsp:cNvPr id="0" name=""/>
        <dsp:cNvSpPr/>
      </dsp:nvSpPr>
      <dsp:spPr>
        <a:xfrm>
          <a:off x="1411286" y="2787377"/>
          <a:ext cx="1209672" cy="120967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2D7EE-D902-47C2-875D-532002B69E36}">
      <dsp:nvSpPr>
        <dsp:cNvPr id="0" name=""/>
        <dsp:cNvSpPr/>
      </dsp:nvSpPr>
      <dsp:spPr>
        <a:xfrm>
          <a:off x="2016122" y="2653829"/>
          <a:ext cx="4704285" cy="1476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447675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baseline="0" dirty="0" smtClean="0">
              <a:latin typeface="Times New Roman" pitchFamily="18" charset="0"/>
              <a:ea typeface="+mn-ea"/>
              <a:cs typeface="Times New Roman" pitchFamily="18" charset="0"/>
            </a:rPr>
            <a:t>Невозможность проведения арендатором реконструкции арендуемого имущества (ГК РФ, ЗК РФ, </a:t>
          </a:r>
          <a:r>
            <a:rPr lang="ru-RU" sz="1400" b="0" kern="1200" baseline="0" dirty="0" err="1" smtClean="0">
              <a:latin typeface="Times New Roman" pitchFamily="18" charset="0"/>
              <a:ea typeface="+mn-ea"/>
              <a:cs typeface="Times New Roman" pitchFamily="18" charset="0"/>
            </a:rPr>
            <a:t>ГрК</a:t>
          </a:r>
          <a:r>
            <a:rPr lang="ru-RU" sz="1400" b="0" kern="1200" baseline="0" dirty="0" smtClean="0">
              <a:latin typeface="Times New Roman" pitchFamily="18" charset="0"/>
              <a:ea typeface="+mn-ea"/>
              <a:cs typeface="Times New Roman" pitchFamily="18" charset="0"/>
            </a:rPr>
            <a:t> РФ, постановление Правительства Российской Федерации от 03.04.2008 № 234, постановление Правительства Российской Федерации от 10.08.2007 № 505).</a:t>
          </a:r>
          <a:endParaRPr lang="ru-RU" sz="1400" kern="1200" dirty="0"/>
        </a:p>
      </dsp:txBody>
      <dsp:txXfrm>
        <a:off x="2016122" y="2653829"/>
        <a:ext cx="4704285" cy="14767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4DD046-CB33-4644-BA92-F7E464CBCC9B}">
      <dsp:nvSpPr>
        <dsp:cNvPr id="0" name=""/>
        <dsp:cNvSpPr/>
      </dsp:nvSpPr>
      <dsp:spPr>
        <a:xfrm>
          <a:off x="0" y="869233"/>
          <a:ext cx="8208912" cy="529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87A30-C4E6-434F-8691-CAC589E8209D}">
      <dsp:nvSpPr>
        <dsp:cNvPr id="0" name=""/>
        <dsp:cNvSpPr/>
      </dsp:nvSpPr>
      <dsp:spPr>
        <a:xfrm>
          <a:off x="392007" y="64577"/>
          <a:ext cx="7810014" cy="11146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Объектом заключаемого концессионного соглашения является имущество, которое было передано установленным порядком арендатору в соответствии с договором аренды и </a:t>
          </a:r>
          <a:br>
            <a:rPr lang="ru-RU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 соответствии с Законом № 115-ФЗ может быть объектом концессионного соглашения;</a:t>
          </a:r>
          <a:endParaRPr lang="ru-RU" sz="1400" kern="1200" dirty="0"/>
        </a:p>
      </dsp:txBody>
      <dsp:txXfrm>
        <a:off x="392007" y="64577"/>
        <a:ext cx="7810014" cy="1114616"/>
      </dsp:txXfrm>
    </dsp:sp>
    <dsp:sp modelId="{54E9E141-C8B7-41CF-B334-8775548ADFB9}">
      <dsp:nvSpPr>
        <dsp:cNvPr id="0" name=""/>
        <dsp:cNvSpPr/>
      </dsp:nvSpPr>
      <dsp:spPr>
        <a:xfrm>
          <a:off x="0" y="2411076"/>
          <a:ext cx="8208912" cy="529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C1248E-F482-4EBA-990F-A868B9ED95B5}">
      <dsp:nvSpPr>
        <dsp:cNvPr id="0" name=""/>
        <dsp:cNvSpPr/>
      </dsp:nvSpPr>
      <dsp:spPr>
        <a:xfrm>
          <a:off x="350306" y="1590110"/>
          <a:ext cx="7858605" cy="12092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Арендатор является медицинской организацией и осуществляет эксплуатацию указанного объекта целевым образом, включая оказание медицинской помощи в рамках программы государственных гарантий бесплатного оказания гражданам медицинской помощи или арендатором планируется оказание медицинской помощи в </a:t>
          </a:r>
          <a:r>
            <a:rPr lang="ru-RU" sz="1400" kern="1200" smtClean="0">
              <a:latin typeface="Times New Roman" pitchFamily="18" charset="0"/>
              <a:cs typeface="Times New Roman" pitchFamily="18" charset="0"/>
            </a:rPr>
            <a:t>рамках указанной программы; </a:t>
          </a:r>
          <a:endParaRPr lang="ru-RU" sz="1400" kern="1200" dirty="0"/>
        </a:p>
      </dsp:txBody>
      <dsp:txXfrm>
        <a:off x="350306" y="1590110"/>
        <a:ext cx="7858605" cy="1209203"/>
      </dsp:txXfrm>
    </dsp:sp>
    <dsp:sp modelId="{9C40025E-7CD3-4DFA-91D0-AB5B5CEA2694}">
      <dsp:nvSpPr>
        <dsp:cNvPr id="0" name=""/>
        <dsp:cNvSpPr/>
      </dsp:nvSpPr>
      <dsp:spPr>
        <a:xfrm>
          <a:off x="0" y="3870718"/>
          <a:ext cx="8208912" cy="529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988A7-28AD-439F-8941-8D9E9BB98075}">
      <dsp:nvSpPr>
        <dsp:cNvPr id="0" name=""/>
        <dsp:cNvSpPr/>
      </dsp:nvSpPr>
      <dsp:spPr>
        <a:xfrm>
          <a:off x="382788" y="3053676"/>
          <a:ext cx="7822162" cy="11270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Арендатором проведены (планируются к проведению) мероприятия по реконструкции объекта аренды в соответствии с Законом № 115-ФЗ. </a:t>
          </a:r>
          <a:endParaRPr lang="ru-RU" sz="1400" kern="1200" dirty="0"/>
        </a:p>
      </dsp:txBody>
      <dsp:txXfrm>
        <a:off x="382788" y="3053676"/>
        <a:ext cx="7822162" cy="11270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2E228B-F408-4078-BB73-48CD172DC43E}">
      <dsp:nvSpPr>
        <dsp:cNvPr id="0" name=""/>
        <dsp:cNvSpPr/>
      </dsp:nvSpPr>
      <dsp:spPr>
        <a:xfrm>
          <a:off x="0" y="27636"/>
          <a:ext cx="8280920" cy="10687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itchFamily="18" charset="0"/>
              <a:cs typeface="Times New Roman" pitchFamily="18" charset="0"/>
            </a:rPr>
            <a:t>1. Принять к сведению доклад члена Координационного совета, заместителя директора Департамента инфраструктурного развития и государственно-частного партнерства Минздрава России К.А. </a:t>
          </a:r>
          <a:r>
            <a:rPr lang="ru-RU" sz="1300" b="1" kern="1200" dirty="0" err="1" smtClean="0">
              <a:latin typeface="Times New Roman" pitchFamily="18" charset="0"/>
              <a:cs typeface="Times New Roman" pitchFamily="18" charset="0"/>
            </a:rPr>
            <a:t>Хрянина</a:t>
          </a:r>
          <a:r>
            <a:rPr lang="ru-RU" sz="1300" b="1" kern="1200" dirty="0" smtClean="0">
              <a:latin typeface="Times New Roman" pitchFamily="18" charset="0"/>
              <a:cs typeface="Times New Roman" pitchFamily="18" charset="0"/>
            </a:rPr>
            <a:t> по указанному вопросу повестки дня;</a:t>
          </a:r>
          <a:endParaRPr lang="ru-RU" sz="1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7636"/>
        <a:ext cx="8280920" cy="1068784"/>
      </dsp:txXfrm>
    </dsp:sp>
    <dsp:sp modelId="{A8C09A8F-5258-4AD7-B2C9-E521361E7954}">
      <dsp:nvSpPr>
        <dsp:cNvPr id="0" name=""/>
        <dsp:cNvSpPr/>
      </dsp:nvSpPr>
      <dsp:spPr>
        <a:xfrm>
          <a:off x="0" y="1133861"/>
          <a:ext cx="8280920" cy="10687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itchFamily="18" charset="0"/>
              <a:cs typeface="Times New Roman" pitchFamily="18" charset="0"/>
            </a:rPr>
            <a:t>2. Поддержать позицию Минздрава России относительно возможности заключения концессионных соглашений в отношении помещений как самостоятельных объектов концессионных соглашений, а также оснований заключения концессионных соглашений в отношении федеральных объектов здравоохранения по решению Правительства Российской Федерации без проведения конкурса;</a:t>
          </a:r>
          <a:endParaRPr lang="ru-RU" sz="1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133861"/>
        <a:ext cx="8280920" cy="1068784"/>
      </dsp:txXfrm>
    </dsp:sp>
    <dsp:sp modelId="{C47C499F-3E9F-4B58-BE55-901858AA0C47}">
      <dsp:nvSpPr>
        <dsp:cNvPr id="0" name=""/>
        <dsp:cNvSpPr/>
      </dsp:nvSpPr>
      <dsp:spPr>
        <a:xfrm>
          <a:off x="0" y="2240086"/>
          <a:ext cx="8280920" cy="10687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itchFamily="18" charset="0"/>
              <a:cs typeface="Times New Roman" pitchFamily="18" charset="0"/>
            </a:rPr>
            <a:t>3. Минэкономразвития России совместно с Минздравом России и другими заинтересованными федеральными органами исполнительной власти в рамках реализации Плана мероприятий («дорожной карты») по развитию инструментария государственно-частного партнёрства, утвержденного Председателем Правительства Российской Федерации Д.А. Медведевым от 05.03.2018                                         № 1775п-П9,  дополнительно проработать вопросы относительно:</a:t>
          </a:r>
          <a:endParaRPr lang="ru-RU" sz="1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240086"/>
        <a:ext cx="8280920" cy="1068784"/>
      </dsp:txXfrm>
    </dsp:sp>
    <dsp:sp modelId="{260C9B26-73E2-49DD-9A84-3CECC331A3AB}">
      <dsp:nvSpPr>
        <dsp:cNvPr id="0" name=""/>
        <dsp:cNvSpPr/>
      </dsp:nvSpPr>
      <dsp:spPr>
        <a:xfrm>
          <a:off x="0" y="3308871"/>
          <a:ext cx="8280920" cy="1776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необходимости внесения изменений в Федеральный закон от 21.07.2005 № 115-ФЗ </a:t>
          </a:r>
          <a:br>
            <a:rPr lang="ru-RU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«О концессионных соглашениях», предусматривающих особенности реконструкции и эксплуатации концессионером помещения как самостоятельных объектов концессионных соглашений, а также основания заключения концессионных соглашений в отношении федеральных объектов здравоохранения по решению Правительства Российской Федерации без проведения конкурса;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уточнения разработанных в 2016 году Минэкономразвития России совместно </a:t>
          </a:r>
          <a:br>
            <a:rPr lang="ru-RU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 заинтересованными федеральными органами исполнительной власти Рекомендаций по реализации проектов государственно-частного партнерства особенностями реализации концессионных проектов </a:t>
          </a:r>
          <a:br>
            <a:rPr lang="ru-RU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 отношении помещений.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308871"/>
        <a:ext cx="8280920" cy="1776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6967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1"/>
            <a:ext cx="2949099" cy="496967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43C0B106-C2C2-4100-B241-169BFC6C604E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696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F10D733F-248F-436B-9219-A2AD751AF6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244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356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8626" indent="-284332" defTabSz="913356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7325" indent="-227147" defTabSz="913356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93211" indent="-227147" defTabSz="913356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9093" indent="-227147" defTabSz="913356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06566" indent="-227147" defTabSz="913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64036" indent="-227147" defTabSz="913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1508" indent="-227147" defTabSz="913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78979" indent="-227147" defTabSz="913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271C481-F4BA-4D1E-8A9C-77093631384F}" type="slidenum">
              <a:rPr lang="ru-RU" altLang="ru-RU" smtClean="0">
                <a:latin typeface="Calibri" pitchFamily="34" charset="0"/>
              </a:rPr>
              <a:pPr/>
              <a:t>1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69BBA-4D7D-44BF-B7D8-FCA1BCD90ED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200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69BBA-4D7D-44BF-B7D8-FCA1BCD90ED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2008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356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8626" indent="-284332" defTabSz="913356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7325" indent="-227147" defTabSz="913356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93211" indent="-227147" defTabSz="913356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9093" indent="-227147" defTabSz="913356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06566" indent="-227147" defTabSz="913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64036" indent="-227147" defTabSz="913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1508" indent="-227147" defTabSz="913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78979" indent="-227147" defTabSz="9133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271C481-F4BA-4D1E-8A9C-77093631384F}" type="slidenum">
              <a:rPr lang="ru-RU" altLang="ru-RU" smtClean="0">
                <a:latin typeface="Calibri" pitchFamily="34" charset="0"/>
              </a:rPr>
              <a:pPr/>
              <a:t>10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B5C08C-C86B-45AB-8086-FB6A82DA2E7A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8AB19-481F-4B77-B776-3E0FB2F143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448552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6974AA-BAC6-456F-AB5C-22ADE147D080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364D3-F896-4775-8036-BD36733611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652292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CAE97A-C0E3-4978-A0E3-4D9BE3869A0C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55074-A4FB-4B68-8D84-AC36E066A2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086519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6E4F5F-206F-4302-A8F7-01414249D375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ED58E-0D9D-4794-805F-B87310D114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574936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418EFF-351D-43F1-8C05-F75A43DB34E7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23683-1E1F-4355-8475-587773C435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2770456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7E659A-5C31-49A0-BC4C-891AD913A3EB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6BBF9-1EE2-4CC1-B89E-CE01748A66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00306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11545A-4BEB-47F4-9E21-7E42682F2581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C9EF6-C5B0-490E-9116-3B5E79EDC1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925305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7A3E55-6A16-4A75-8300-52FD5A0AF6F5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E6850A-02C5-4BAC-A5F5-00835D1B14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705265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282EC5-9D3C-4AC0-8D8D-D69365CF1AB1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2193B-19EB-4B92-B8DD-2CAA516876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446899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93D672-35F1-4B85-B387-1803AC09B7F2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9CDDD-678E-4C12-B709-0FBFF496FD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61166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65B02C-7728-4D13-990C-081829894880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91C5A-3CB4-4375-B41A-587E210F27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034961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41278E-7088-4A03-9119-11FA45E7CE11}" type="datetime1">
              <a:rPr lang="ru-RU" smtClean="0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D1C157-90AB-4379-8642-A730E9A690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371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slow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3557003FDE3B09A9C260F693FF55316E06BC36A87F9D3DF3FD06119D6F3DC894B7154AB5A6FA729B3pCJ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1233E59547C603D5E7B84471DB94DFB4D1EDED3A078265D52B9267D520B2DFBCA35036350W5B2J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88840"/>
            <a:ext cx="9144000" cy="3816126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marL="804863" algn="ctr" defTabSz="9572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применении законодательства Российской Федерации о концессионных соглашениях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988840"/>
            <a:ext cx="9144000" cy="287338"/>
          </a:xfrm>
          <a:prstGeom prst="rect">
            <a:avLst/>
          </a:prstGeom>
          <a:solidFill>
            <a:srgbClr val="00B0F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05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60232" y="5949280"/>
            <a:ext cx="1728192" cy="428625"/>
          </a:xfrm>
        </p:spPr>
        <p:txBody>
          <a:bodyPr lIns="95782" tIns="47891" rIns="95782" bIns="47891"/>
          <a:lstStyle/>
          <a:p>
            <a:pPr marL="0" indent="0" defTabSz="957263" eaLnBrk="1" hangingPunct="1">
              <a:lnSpc>
                <a:spcPct val="80000"/>
              </a:lnSpc>
              <a:buFontTx/>
              <a:buNone/>
            </a:pPr>
            <a:r>
              <a:rPr lang="ru-RU" altLang="ru-RU" sz="1700" b="1" dirty="0" smtClean="0">
                <a:solidFill>
                  <a:schemeClr val="bg1">
                    <a:lumMod val="50000"/>
                  </a:schemeClr>
                </a:solidFill>
                <a:latin typeface="Helios"/>
              </a:rPr>
              <a:t>РОССИЯ 2018</a:t>
            </a:r>
          </a:p>
        </p:txBody>
      </p:sp>
      <p:sp>
        <p:nvSpPr>
          <p:cNvPr id="2054" name="Прямоугольник 4"/>
          <p:cNvSpPr>
            <a:spLocks noChangeArrowheads="1"/>
          </p:cNvSpPr>
          <p:nvPr/>
        </p:nvSpPr>
        <p:spPr bwMode="auto">
          <a:xfrm>
            <a:off x="6732240" y="5805264"/>
            <a:ext cx="1512168" cy="144016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83568" y="2565400"/>
            <a:ext cx="2234" cy="3023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051050" y="549275"/>
            <a:ext cx="5184775" cy="935038"/>
          </a:xfrm>
        </p:spPr>
        <p:txBody>
          <a:bodyPr lIns="95782" tIns="47891" rIns="95782" bIns="47891" rtlCol="0">
            <a:normAutofit lnSpcReduction="10000"/>
          </a:bodyPr>
          <a:lstStyle/>
          <a:p>
            <a:pPr marL="0" indent="0" defTabSz="957263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МИНИСТЕРСТВО ЗДРАВООХРАНЕНИЯ РОССИЙСКОЙ ФЕДЕРАЦИИ</a:t>
            </a:r>
          </a:p>
        </p:txBody>
      </p:sp>
      <p:pic>
        <p:nvPicPr>
          <p:cNvPr id="2058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7325"/>
            <a:ext cx="1800225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2071688" y="466725"/>
            <a:ext cx="51435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  <a:t>МИНИСТЕРСТВО</a:t>
            </a:r>
            <a:b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</a:br>
            <a: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  <a:t>ЗДРАВООХРАНЕНИЯ</a:t>
            </a:r>
            <a:b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</a:br>
            <a: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  <a:t>РОССИЙСКОЙ ФЕДЕРАЦИИ</a:t>
            </a:r>
          </a:p>
        </p:txBody>
      </p:sp>
      <p:sp>
        <p:nvSpPr>
          <p:cNvPr id="1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584" y="4725144"/>
            <a:ext cx="3888432" cy="1080120"/>
          </a:xfrm>
        </p:spPr>
        <p:txBody>
          <a:bodyPr lIns="95782" tIns="47891" rIns="95782" bIns="47891">
            <a:noAutofit/>
          </a:bodyPr>
          <a:lstStyle/>
          <a:p>
            <a:pPr marL="0" indent="0" algn="just" defTabSz="957263" eaLnBrk="1" hangingPunct="1">
              <a:spcBef>
                <a:spcPts val="0"/>
              </a:spcBef>
              <a:buFontTx/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Департамента</a:t>
            </a:r>
            <a:r>
              <a:rPr lang="en-US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инфраструктурного развития и ГЧП Минздрава</a:t>
            </a:r>
            <a:r>
              <a:rPr lang="en-US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России </a:t>
            </a:r>
            <a:endParaRPr lang="en-US" alt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957263" eaLnBrk="1" hangingPunct="1">
              <a:spcBef>
                <a:spcPts val="0"/>
              </a:spcBef>
              <a:buFontTx/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К.А. Хрянин</a:t>
            </a:r>
          </a:p>
        </p:txBody>
      </p:sp>
    </p:spTree>
    <p:extLst>
      <p:ext uri="{BB962C8B-B14F-4D97-AF65-F5344CB8AC3E}">
        <p14:creationId xmlns:p14="http://schemas.microsoft.com/office/powerpoint/2010/main" xmlns="" val="312354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1988840"/>
            <a:ext cx="9144000" cy="3816126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marL="804863" algn="ctr" defTabSz="9572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988840"/>
            <a:ext cx="9144000" cy="287338"/>
          </a:xfrm>
          <a:prstGeom prst="rect">
            <a:avLst/>
          </a:prstGeom>
          <a:solidFill>
            <a:srgbClr val="00B0F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05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60232" y="5949280"/>
            <a:ext cx="1728192" cy="428625"/>
          </a:xfrm>
        </p:spPr>
        <p:txBody>
          <a:bodyPr lIns="95782" tIns="47891" rIns="95782" bIns="47891"/>
          <a:lstStyle/>
          <a:p>
            <a:pPr marL="0" indent="0" defTabSz="957263" eaLnBrk="1" hangingPunct="1">
              <a:lnSpc>
                <a:spcPct val="80000"/>
              </a:lnSpc>
              <a:buFontTx/>
              <a:buNone/>
            </a:pPr>
            <a:r>
              <a:rPr lang="ru-RU" altLang="ru-RU" sz="1700" b="1" dirty="0" smtClean="0">
                <a:solidFill>
                  <a:schemeClr val="bg1">
                    <a:lumMod val="50000"/>
                  </a:schemeClr>
                </a:solidFill>
                <a:latin typeface="Helios"/>
              </a:rPr>
              <a:t>РОССИЯ 2018</a:t>
            </a:r>
          </a:p>
        </p:txBody>
      </p:sp>
      <p:sp>
        <p:nvSpPr>
          <p:cNvPr id="2054" name="Прямоугольник 4"/>
          <p:cNvSpPr>
            <a:spLocks noChangeArrowheads="1"/>
          </p:cNvSpPr>
          <p:nvPr/>
        </p:nvSpPr>
        <p:spPr bwMode="auto">
          <a:xfrm>
            <a:off x="6732240" y="5805264"/>
            <a:ext cx="1512168" cy="144016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83568" y="2565400"/>
            <a:ext cx="2234" cy="30238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051050" y="549275"/>
            <a:ext cx="5184775" cy="935038"/>
          </a:xfrm>
        </p:spPr>
        <p:txBody>
          <a:bodyPr lIns="95782" tIns="47891" rIns="95782" bIns="47891" rtlCol="0">
            <a:normAutofit lnSpcReduction="10000"/>
          </a:bodyPr>
          <a:lstStyle/>
          <a:p>
            <a:pPr marL="0" indent="0" defTabSz="957263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rgbClr val="7F7F7F"/>
                </a:solidFill>
                <a:latin typeface="Helios"/>
              </a:rPr>
              <a:t>МИНИСТЕРСТВО ЗДРАВООХРАНЕНИЯ РОССИЙСКОЙ ФЕДЕРАЦИИ</a:t>
            </a:r>
          </a:p>
        </p:txBody>
      </p:sp>
      <p:pic>
        <p:nvPicPr>
          <p:cNvPr id="2058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7325"/>
            <a:ext cx="1800225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2071688" y="466725"/>
            <a:ext cx="51435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  <a:t>МИНИСТЕРСТВО</a:t>
            </a:r>
            <a:b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</a:br>
            <a: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  <a:t>ЗДРАВООХРАНЕНИЯ</a:t>
            </a:r>
            <a:b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</a:br>
            <a:r>
              <a:rPr lang="ru-RU" altLang="ru-RU" sz="2400" b="1" dirty="0">
                <a:solidFill>
                  <a:srgbClr val="595959"/>
                </a:solidFill>
                <a:latin typeface="Century Gothic" pitchFamily="34" charset="0"/>
                <a:cs typeface="Arial" pitchFamily="34" charset="0"/>
              </a:rPr>
              <a:t>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312354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331640" y="1700808"/>
            <a:ext cx="64817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Проекты ГЧП в здравоохранении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300" b="1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Помещения как самостоятельные объекты концессионных соглашений в сфере здравоохранения</a:t>
            </a:r>
            <a:endParaRPr kumimoji="0" lang="ru-RU" sz="23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467544" y="116632"/>
            <a:ext cx="1428750" cy="142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2193B-19EB-4B92-B8DD-2CAA516876AC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7544" y="1268760"/>
          <a:ext cx="8280920" cy="3886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92288"/>
                <a:gridCol w="5688632"/>
              </a:tblGrid>
              <a:tr h="388957">
                <a:tc>
                  <a:txBody>
                    <a:bodyPr/>
                    <a:lstStyle/>
                    <a:p>
                      <a:pPr algn="ctr"/>
                      <a:r>
                        <a:rPr lang="ru-RU" sz="135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Объект концессионного соглашения</a:t>
                      </a:r>
                      <a:endParaRPr lang="ru-RU" sz="1350" kern="1200" baseline="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Недвижимые вещи (недвижимое имущество, недвижимость)</a:t>
                      </a:r>
                    </a:p>
                    <a:p>
                      <a:pPr algn="ctr"/>
                      <a:endParaRPr lang="ru-RU" sz="1350" kern="1200" baseline="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9435">
                <a:tc>
                  <a:txBody>
                    <a:bodyPr/>
                    <a:lstStyle/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Недвижимое имущество или недвижимое имущество и движимое имущество, технологически связанные между собой и предназначенные для осуществления деятельности, предусмотренной концессионным соглашением. (часть 1 статьи 3 Федерального закона от 21.07.2005 </a:t>
                      </a:r>
                      <a:b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№115-ФЗ «О концессионных соглашениях»)</a:t>
                      </a:r>
                    </a:p>
                    <a:p>
                      <a:pPr algn="just"/>
                      <a:endParaRPr lang="ru-RU" sz="135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Земельные участки, участки недр и все, что прочно связано с землей, то есть объекты, перемещение которых без несоразмерного ущерба их назначению невозможно, в том числе здания, сооружения, объекты незавершенного строительства.</a:t>
                      </a:r>
                    </a:p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недвижимым вещам относятся также подлежащие государственной регистрации воздушные и морские суда, суда внутреннего плавания. Законом к недвижимым вещам может быть отнесено и иное имущество. (пункт 1 статьи 130 Гражданского кодекса Российской Федерации).</a:t>
                      </a:r>
                      <a:endParaRPr lang="ru-RU" sz="135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hlinkClick r:id="rId3"/>
                      </a:endParaRPr>
                    </a:p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недвижимым вещам относятся жилые и нежилые помещения, </a:t>
                      </a:r>
                      <a:b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 также предназначенные для размещения транспортных средств части зданий или сооружений (</a:t>
                      </a:r>
                      <a:r>
                        <a:rPr lang="ru-RU" sz="135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машино-места</a:t>
                      </a: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), если границы таких помещений, частей зданий или сооружений описаны в установленном законодательством о государственном кадастровом учете порядке (пункт 1 статьи 1 Федерального закона от 03.07.2016 № 315-Ф3 «О внесении изменений в часть первую Гражданского кодекса Российской Федерации и отдельные законодательные акты Российской Федерации»).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5536" y="5538281"/>
            <a:ext cx="8496944" cy="11310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61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01.01.2017 государственный кадастровый учет и государственная регистрация прав на недвижимое имущество и сделок с ним осуществляются в соответствии с Федеральным законом от 13.07.2015 № 218-ФЗ «О государственной регистрации недвижимости» (далее – Закон  № 218-ФЗ), в силу статьи 1 которого помещения являются объектами недвижимости, государственный кадастровый учет которых и государственная регистрация прав на которые осуществляются в порядке, установленном Законом № 218-ФЗ.</a:t>
            </a:r>
            <a:endParaRPr kumimoji="0" lang="ru-RU" sz="13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02511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994122"/>
          </a:xfr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Понятие реконструкции в Федеральном законе от 21.07.2005 №115-ФЗ </a:t>
            </a:r>
            <a:b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 концессионных соглашениях» и в Градостроительном кодексе </a:t>
            </a:r>
            <a:b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endParaRPr lang="ru-RU" alt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ED58E-0D9D-4794-805F-B87310D114C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7544" y="116632"/>
            <a:ext cx="1428750" cy="142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67544" y="5661248"/>
            <a:ext cx="8208912" cy="648072"/>
          </a:xfr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447675" algn="just">
              <a:buNone/>
            </a:pPr>
            <a:r>
              <a:rPr lang="ru-RU" sz="5600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реконструкции в Федеральном законе от 21.07.2005 №115-ФЗ </a:t>
            </a:r>
            <a:br>
              <a:rPr lang="ru-RU" sz="5600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5600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 концессионных соглашениях» шире определения реконструкции в Градостроительном кодексе Российской Федерации.</a:t>
            </a:r>
          </a:p>
          <a:p>
            <a:pPr marL="0" indent="447675">
              <a:buNone/>
            </a:pP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1484784"/>
          <a:ext cx="8208912" cy="380400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60440"/>
                <a:gridCol w="424847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Федеральный закон от 21.07.2005 №115-ФЗ </a:t>
                      </a:r>
                      <a:b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 концессионных соглашениях»  </a:t>
                      </a:r>
                      <a:b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(часть 3 статьи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Градостроительный кодекс Российской Федерации (пункт 14 статьи 1)</a:t>
                      </a:r>
                    </a:p>
                  </a:txBody>
                  <a:tcPr/>
                </a:tc>
              </a:tr>
              <a:tr h="317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Реконструкция: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Реконструкция:</a:t>
                      </a:r>
                    </a:p>
                  </a:txBody>
                  <a:tcPr/>
                </a:tc>
              </a:tr>
              <a:tr h="2694128">
                <a:tc>
                  <a:txBody>
                    <a:bodyPr/>
                    <a:lstStyle/>
                    <a:p>
                      <a:pPr algn="just"/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мероприятия по его переустройству на основе внедрения новых технологий, механизации и автоматизации производства, модернизации и замены морально устаревшего и физически изношенного оборудования новым более производительным оборудованием;</a:t>
                      </a:r>
                    </a:p>
                    <a:p>
                      <a:pPr algn="just"/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мероприятия по изменению технологического или функционального назначения объекта концессионного соглашения или его отдельных частей;</a:t>
                      </a:r>
                    </a:p>
                    <a:p>
                      <a:pPr algn="just"/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иные мероприятия по улучшению характеристик и эксплуатационных свойств объекта концессионного соглашения.</a:t>
                      </a:r>
                      <a:endParaRPr lang="ru-RU" sz="135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Изменение параметров объекта капитального строительства, его частей (высоты, количества этажей, площади, объема), в том числе надстройка, перестройка, расширение объекта капитального строительства, а также замена и (или) восстановление несущих строительных конструкций объекта капитального строительства, за исключением замены отдельных элементов таких конструкций на аналогичные или иные улучшающие показатели таких конструкций элементы и (или) восстановления указанных элементов.</a:t>
                      </a:r>
                    </a:p>
                    <a:p>
                      <a:pPr algn="just"/>
                      <a:endParaRPr lang="ru-RU" sz="135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7236296" y="6309320"/>
            <a:ext cx="1428750" cy="142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ED58E-0D9D-4794-805F-B87310D114C0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7544" y="116632"/>
            <a:ext cx="1428750" cy="142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79512" y="1484784"/>
          <a:ext cx="8784976" cy="505649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784976"/>
              </a:tblGrid>
              <a:tr h="974663">
                <a:tc>
                  <a:txBody>
                    <a:bodyPr/>
                    <a:lstStyle/>
                    <a:p>
                      <a:pPr marL="0" marR="0" lvl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Концессионное соглашение от 30.04.2010 в отношении недвижимого имущества муниципальной казны города Новосибирска – нежилых помещений в цокольном этаже, на 1,2,3,4,5 и техническом этажах, машинном отделении в здании стоматологической поликлиники по адресу: г. Новосибирск, ул.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Нарымская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д. 5, номера на поэтажном плане: цок.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 (1-71); 1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 (1-41); 2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 (1-23); 3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 (1-25); 4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 (1-22); 5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 (1-23); тех.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.:(1-13);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маш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отд.: (1-4) , общая площадь нежилых помещений 3705,8 кв.м.) (реконструкция, оснащение и оказание медицинских услуг стоматологического профиля);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74663">
                <a:tc>
                  <a:txBody>
                    <a:bodyPr/>
                    <a:lstStyle/>
                    <a:p>
                      <a:pPr marL="0" indent="447675" algn="just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Концессионное соглашение от 30.04.2010 в отношении нежилых помещений в подвале, на 1, 2 этажах в здании роддома по адресу: г. Новосибирск, ул. Коммунистическая, 17, номера на поэтажном плане: подвал:  (1-28); 1 </a:t>
                      </a:r>
                      <a:r>
                        <a:rPr lang="ru-RU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 (1, 4, 5, 28-87, 89-91), 2-й 1-го </a:t>
                      </a:r>
                      <a:r>
                        <a:rPr lang="ru-RU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 (1); 2 </a:t>
                      </a:r>
                      <a:r>
                        <a:rPr lang="ru-RU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.: (2, 19, 20, 23-57), общая площадь нежилых помещений 1799, 1 кв.м. (реконструкция и оказание стационарной медицинской помощи, включая высокотехнологичной специализированной медицинской помощи по лечению бесплодия с применением вспомогательных репродуктивных технологий - экстракорпоральное оплодотворение (ЭКО));</a:t>
                      </a: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97452">
                <a:tc>
                  <a:txBody>
                    <a:bodyPr/>
                    <a:lstStyle/>
                    <a:p>
                      <a:pPr marL="0" marR="0" lvl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Концессионное соглашение от 29.</a:t>
                      </a:r>
                      <a:r>
                        <a:rPr lang="en-US" sz="1200" kern="1200" baseline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r>
                        <a:rPr lang="ru-RU" sz="1200" kern="1200" baseline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6.2016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отношении недвижимого имущества – нежилого помещения, общей площадью 215,7 кв.м, расположенного на первом этаже по адресу:  г. Хабаровск, ул. Карла Маркса, д. 205, </a:t>
                      </a:r>
                      <a:r>
                        <a:rPr lang="ru-RU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пом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I (15, 16, 18, 19, 22, 27, 28, 31, 36 – 43, 87 – 89) (реконструкция недвижимого имущества и создание на его базе центра по обеззараживанию и утилизации медицинских отходов);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98895">
                <a:tc>
                  <a:txBody>
                    <a:bodyPr/>
                    <a:lstStyle/>
                    <a:p>
                      <a:pPr marL="0" marR="0" lvl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Концессионное соглашение от 07.04.2017 о реконструкции и эксплуатации объекта здравоохранения- стоматологической поликлиники Промышленного района городского округа Самара (нежилое помещение, кадастровый номер 63:01:0714002:7166, общей площадью 238,8 кв.метра, 1 этаж, комнаты № 1-5, 37-41, 44-49, 54-61, расположенное по адресу: Самарская область, г. Самара, Промышленный район, ул. </a:t>
                      </a:r>
                      <a:r>
                        <a:rPr lang="ru-RU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Стара-Загора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д. 85; нежилое здание (стоматологическая поликлиника), этажность 2, инвентарный номер 2533500, литера 14, кадастровый номер 63:01:000000:0000(0)//1:1:253350:14//0001:08:0835:064:0:0, общей площадью 1561,4 кв. метра, расположенное по адресу : г. Самара, Промышленный р-н, квартал 711, проспект Кирова, д.64 угол ул. Свободы, д.121) (реконструкция и оказание услуг стоматологического профиля);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97452">
                <a:tc>
                  <a:txBody>
                    <a:bodyPr/>
                    <a:lstStyle/>
                    <a:p>
                      <a:pPr marL="0" marR="0" lvl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Концессионное соглашение от 07.06.2017 в отношении нежилых помещений пятого этажа здания (номера помещений на поэтажном плане 1, 1а, 2, 3, 3а, 4-14, 16-24, 24а, 25-38) расположенные по адресу: 426067, Удмуртская Республика, г. Ижевск, ул. Труда, 1, общей площадью 540 кв.м., (реконструкция и оказание медицинской помощи методами амбулаторного гемодиализа и амбулаторного диализа).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922114"/>
          </a:xfr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Практика заключения концессионных соглашений в отношении помещений как самостоятельных объектов  концессионных соглашений в сфере здравоохранения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ED58E-0D9D-4794-805F-B87310D114C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7544" y="116632"/>
            <a:ext cx="1428750" cy="142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552" y="1412776"/>
          <a:ext cx="8208912" cy="4929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208912"/>
              </a:tblGrid>
              <a:tr h="1119040">
                <a:tc>
                  <a:txBody>
                    <a:bodyPr/>
                    <a:lstStyle/>
                    <a:p>
                      <a:pPr marL="0" indent="542925" algn="just"/>
                      <a:endParaRPr lang="ru-RU" sz="16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542925" algn="just"/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гражданское законодательство Российской Федерации определяет обособленные и поставленные на кадастровый учет помещения как самостоятельные объекты недвижимого имущества;</a:t>
                      </a:r>
                      <a:r>
                        <a:rPr lang="ru-RU" sz="16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6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640899">
                <a:tc>
                  <a:txBody>
                    <a:bodyPr/>
                    <a:lstStyle/>
                    <a:p>
                      <a:pPr marL="0" marR="0" indent="5429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понятие реконструкции, указанное в Законе № 115-ФЗ, шире определения реконструкции, указанного в Градостроительном кодексе Российской Федерации, </a:t>
                      </a:r>
                      <a:b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не ограничивает передачу помещений в концессию. Концессионеру  в случае проведения работ по улучшению объекта концессионного соглашения (помещения) </a:t>
                      </a:r>
                      <a:b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требуется оформление права аренды земельным участком, на котором расположен указанный объект, а также получение разрешения на реконструкцию и ввод объекта </a:t>
                      </a:r>
                      <a:b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эксплуатацию;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99325">
                <a:tc>
                  <a:txBody>
                    <a:bodyPr/>
                    <a:lstStyle/>
                    <a:p>
                      <a:pPr marL="0" marR="0" lvl="0" indent="5429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в настоящее время сформировалась правоприменительная практика заключения концессионных соглашений в отношении помещений как самостоятельных объектов концессионных соглашений; 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82666">
                <a:tc>
                  <a:txBody>
                    <a:bodyPr/>
                    <a:lstStyle/>
                    <a:p>
                      <a:pPr marL="0" marR="0" lvl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Следовательно, помещения могут рассматриваться в качестве самостоятельных объектов концессионных соглашений.</a:t>
                      </a:r>
                    </a:p>
                    <a:p>
                      <a:pPr marL="0" marR="0" lvl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C0000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922114"/>
          </a:xfr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Выводы: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331640" y="1700808"/>
            <a:ext cx="64817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Проекты ГЧП в здравоохранении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Заключение концессионных соглашений без проведения торгов с медицинскими организациями</a:t>
            </a:r>
            <a:endParaRPr kumimoji="0" lang="ru-RU" sz="23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467544" y="116632"/>
            <a:ext cx="1428750" cy="142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2193B-19EB-4B92-B8DD-2CAA516876A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79512" y="1340768"/>
          <a:ext cx="8784976" cy="475822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024336"/>
                <a:gridCol w="2448272"/>
                <a:gridCol w="3312368"/>
              </a:tblGrid>
              <a:tr h="40939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Порядок заключения концессионных соглашений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1400" b="1" i="0" u="none" strike="noStrike" kern="1200" cap="none" spc="0" normalizeH="0" baseline="0" dirty="0" smtClean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BFD4FD"/>
                    </a:solidFill>
                  </a:tcPr>
                </a:tc>
              </a:tr>
              <a:tr h="2914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Общее правило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Специальный порядок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Исключение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647">
                <a:tc>
                  <a:txBody>
                    <a:bodyPr/>
                    <a:lstStyle/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Концессионное соглашение заключается путем проведения конкурса на право заключения концессионного соглашения (часть 1 статьи 13 Федерального закона от 21.07.2005               № 115-ФЗ «О концессионных соглашениях» (далее- Закон № 115-ФЗ ).</a:t>
                      </a:r>
                    </a:p>
                    <a:p>
                      <a:pPr marL="0" marR="0" indent="447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Указанное правило соответствует общему принципу, установленному статьей 17.1 Федерального закона от 26.07.2006                 № 135-ФЗ «О защите конкуренции»,  (далее – Закон № 135-ФЗ), согласно которому предоставление во владение и пользование государственного и муниципального имущества осуществляется по результатам торгов.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4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Частная концессионная инициатива (часть 4.1 статьи 37 Закона № 115-ФЗ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en-US" sz="1200" kern="1200" baseline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ru-RU" sz="1200" kern="1200" baseline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hlinkClick r:id="rId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4F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447675" algn="just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соответствии с частью 1 статьи 37 Закона № 115-ФЗ концессионное соглашение может быть заключено без проведения конкурса с концессионером, определенным решением Правительства Российской Федерации.</a:t>
                      </a:r>
                    </a:p>
                    <a:p>
                      <a:pPr marL="0" indent="447675" algn="just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Перечень оснований принятия Правительством Российской Федерации решений о заключении прямых концессионных соглашений согласно Закону № 115-ФЗ носит открытый характер. </a:t>
                      </a:r>
                    </a:p>
                    <a:p>
                      <a:pPr marL="0" indent="447675" algn="just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Вместе с тем в соответствии с пунктом 6 части 1 статьи 17.1 Закона № 135-ФЗ предоставление во владение и пользование государственного и муниципального имущества возможно без проведения торгов медицинским организациям.</a:t>
                      </a:r>
                    </a:p>
                    <a:p>
                      <a:pPr marL="0" indent="447675" algn="just"/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4F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02511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2193B-19EB-4B92-B8DD-2CAA516876A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899592" y="1397000"/>
          <a:ext cx="6720408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Особенности механизма аренды как способа развития федеральной инфраструктуры здравоохранения</a:t>
            </a:r>
            <a:endParaRPr kumimoji="0" lang="ru-RU" sz="23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7544" y="116632"/>
            <a:ext cx="1428750" cy="142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Возможные основания заключения концессионного соглашения 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концессионером, определенным решением 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Правительства Российской Федерации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ED58E-0D9D-4794-805F-B87310D114C0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7544" y="116632"/>
            <a:ext cx="1428750" cy="142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467544" y="1772816"/>
          <a:ext cx="820891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ED58E-0D9D-4794-805F-B87310D114C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1412776"/>
          <a:ext cx="828092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Предложения  в проект протокольного решения </a:t>
            </a:r>
            <a:endParaRPr kumimoji="0" lang="ru-RU" sz="23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67544" y="116632"/>
            <a:ext cx="1428750" cy="142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>
            <a:lvl1pPr defTabSz="95726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5467</TotalTime>
  <Words>1101</Words>
  <Application>Microsoft Office PowerPoint</Application>
  <PresentationFormat>Экран (4:3)</PresentationFormat>
  <Paragraphs>80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Понятие реконструкции в Федеральном законе от 21.07.2005 №115-ФЗ  «О концессионных соглашениях» и в Градостроительном кодексе  Российской Федерации</vt:lpstr>
      <vt:lpstr>Практика заключения концессионных соглашений в отношении помещений как самостоятельных объектов  концессионных соглашений в сфере здравоохранения</vt:lpstr>
      <vt:lpstr>Выводы:</vt:lpstr>
      <vt:lpstr>Слайд 6</vt:lpstr>
      <vt:lpstr>Слайд 7</vt:lpstr>
      <vt:lpstr>Возможные основания заключения концессионного соглашения  с концессионером, определенным решением  Правительства Российской Федерации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AvetisyanMA</cp:lastModifiedBy>
  <cp:revision>509</cp:revision>
  <dcterms:created xsi:type="dcterms:W3CDTF">2015-01-31T15:23:30Z</dcterms:created>
  <dcterms:modified xsi:type="dcterms:W3CDTF">2018-04-17T07:57:45Z</dcterms:modified>
</cp:coreProperties>
</file>